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60" r:id="rId4"/>
    <p:sldId id="259" r:id="rId5"/>
    <p:sldId id="261" r:id="rId6"/>
    <p:sldId id="262" r:id="rId7"/>
    <p:sldId id="263" r:id="rId8"/>
    <p:sldId id="264" r:id="rId9"/>
    <p:sldId id="265" r:id="rId10"/>
    <p:sldId id="266" r:id="rId11"/>
    <p:sldId id="267" r:id="rId12"/>
    <p:sldId id="268" r:id="rId13"/>
    <p:sldId id="270" r:id="rId14"/>
    <p:sldId id="269" r:id="rId15"/>
    <p:sldId id="271" r:id="rId16"/>
    <p:sldId id="272" r:id="rId17"/>
    <p:sldId id="273" r:id="rId18"/>
    <p:sldId id="274" r:id="rId19"/>
    <p:sldId id="276" r:id="rId20"/>
    <p:sldId id="275" r:id="rId21"/>
    <p:sldId id="277" r:id="rId22"/>
    <p:sldId id="278" r:id="rId23"/>
    <p:sldId id="279" r:id="rId24"/>
    <p:sldId id="280" r:id="rId25"/>
    <p:sldId id="281" r:id="rId26"/>
    <p:sldId id="282" r:id="rId27"/>
    <p:sldId id="283" r:id="rId28"/>
    <p:sldId id="284" r:id="rId29"/>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26" y="-7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p:txBody>
          <a:bodyPr/>
          <a:lstStyle/>
          <a:p>
            <a:fld id="{9C856FE1-34AB-42A4-9B17-3A7FA94A549B}" type="datetimeFigureOut">
              <a:rPr lang="cs-CZ" smtClean="0"/>
              <a:pPr/>
              <a:t>12.11.2022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2CC06A1-E2C5-452A-9B91-FBEFE6A5D6C0}" type="slidenum">
              <a:rPr lang="cs-CZ" smtClean="0"/>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9C856FE1-34AB-42A4-9B17-3A7FA94A549B}" type="datetimeFigureOut">
              <a:rPr lang="cs-CZ" smtClean="0"/>
              <a:pPr/>
              <a:t>12.11.2022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2CC06A1-E2C5-452A-9B91-FBEFE6A5D6C0}"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9C856FE1-34AB-42A4-9B17-3A7FA94A549B}" type="datetimeFigureOut">
              <a:rPr lang="cs-CZ" smtClean="0"/>
              <a:pPr/>
              <a:t>12.11.2022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2CC06A1-E2C5-452A-9B91-FBEFE6A5D6C0}"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9C856FE1-34AB-42A4-9B17-3A7FA94A549B}" type="datetimeFigureOut">
              <a:rPr lang="cs-CZ" smtClean="0"/>
              <a:pPr/>
              <a:t>12.11.2022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2CC06A1-E2C5-452A-9B91-FBEFE6A5D6C0}"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p>
            <a:fld id="{9C856FE1-34AB-42A4-9B17-3A7FA94A549B}" type="datetimeFigureOut">
              <a:rPr lang="cs-CZ" smtClean="0"/>
              <a:pPr/>
              <a:t>12.11.2022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2CC06A1-E2C5-452A-9B91-FBEFE6A5D6C0}" type="slidenum">
              <a:rPr lang="cs-CZ" smtClean="0"/>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9C856FE1-34AB-42A4-9B17-3A7FA94A549B}" type="datetimeFigureOut">
              <a:rPr lang="cs-CZ" smtClean="0"/>
              <a:pPr/>
              <a:t>12.11.2022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32CC06A1-E2C5-452A-9B91-FBEFE6A5D6C0}"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9C856FE1-34AB-42A4-9B17-3A7FA94A549B}" type="datetimeFigureOut">
              <a:rPr lang="cs-CZ" smtClean="0"/>
              <a:pPr/>
              <a:t>12.11.2022</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32CC06A1-E2C5-452A-9B91-FBEFE6A5D6C0}"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p>
            <a:fld id="{9C856FE1-34AB-42A4-9B17-3A7FA94A549B}" type="datetimeFigureOut">
              <a:rPr lang="cs-CZ" smtClean="0"/>
              <a:pPr/>
              <a:t>12.11.2022</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32CC06A1-E2C5-452A-9B91-FBEFE6A5D6C0}"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9C856FE1-34AB-42A4-9B17-3A7FA94A549B}" type="datetimeFigureOut">
              <a:rPr lang="cs-CZ" smtClean="0"/>
              <a:pPr/>
              <a:t>12.11.2022</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32CC06A1-E2C5-452A-9B91-FBEFE6A5D6C0}"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9C856FE1-34AB-42A4-9B17-3A7FA94A549B}" type="datetimeFigureOut">
              <a:rPr lang="cs-CZ" smtClean="0"/>
              <a:pPr/>
              <a:t>12.11.2022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32CC06A1-E2C5-452A-9B91-FBEFE6A5D6C0}"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9C856FE1-34AB-42A4-9B17-3A7FA94A549B}" type="datetimeFigureOut">
              <a:rPr lang="cs-CZ" smtClean="0"/>
              <a:pPr/>
              <a:t>12.11.2022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32CC06A1-E2C5-452A-9B91-FBEFE6A5D6C0}" type="slidenum">
              <a:rPr lang="cs-CZ" smtClean="0"/>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856FE1-34AB-42A4-9B17-3A7FA94A549B}" type="datetimeFigureOut">
              <a:rPr lang="cs-CZ" smtClean="0"/>
              <a:pPr/>
              <a:t>12.11.2022</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CC06A1-E2C5-452A-9B91-FBEFE6A5D6C0}"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282030" y="1412776"/>
            <a:ext cx="6858000" cy="990600"/>
          </a:xfrm>
        </p:spPr>
        <p:txBody>
          <a:bodyPr>
            <a:normAutofit fontScale="90000"/>
          </a:bodyPr>
          <a:lstStyle/>
          <a:p>
            <a:pPr algn="ctr"/>
            <a:r>
              <a:rPr lang="cs-CZ" sz="4000" dirty="0" smtClean="0"/>
              <a:t>Historie KČT</a:t>
            </a:r>
            <a:r>
              <a:rPr lang="cs-CZ" dirty="0" smtClean="0"/>
              <a:t/>
            </a:r>
            <a:br>
              <a:rPr lang="cs-CZ" dirty="0" smtClean="0"/>
            </a:br>
            <a:endParaRPr lang="cs-CZ" dirty="0"/>
          </a:p>
        </p:txBody>
      </p:sp>
      <p:pic>
        <p:nvPicPr>
          <p:cNvPr id="7169" name="Picture 1" descr="C:\Documents and Settings\Administrator\Dokumenty\logo-kct111.gif"/>
          <p:cNvPicPr>
            <a:picLocks noChangeAspect="1" noChangeArrowheads="1"/>
          </p:cNvPicPr>
          <p:nvPr/>
        </p:nvPicPr>
        <p:blipFill>
          <a:blip r:embed="rId2" cstate="print"/>
          <a:srcRect/>
          <a:stretch>
            <a:fillRect/>
          </a:stretch>
        </p:blipFill>
        <p:spPr bwMode="auto">
          <a:xfrm>
            <a:off x="899592" y="980728"/>
            <a:ext cx="1728192" cy="1728192"/>
          </a:xfrm>
          <a:prstGeom prst="rect">
            <a:avLst/>
          </a:prstGeom>
          <a:noFill/>
        </p:spPr>
      </p:pic>
      <p:pic>
        <p:nvPicPr>
          <p:cNvPr id="7170" name="Picture 2" descr="C:\Documents and Settings\Administrator\Dokumenty\logo-kct-old-110.gif"/>
          <p:cNvPicPr>
            <a:picLocks noChangeAspect="1" noChangeArrowheads="1"/>
          </p:cNvPicPr>
          <p:nvPr/>
        </p:nvPicPr>
        <p:blipFill>
          <a:blip r:embed="rId3" cstate="print"/>
          <a:srcRect/>
          <a:stretch>
            <a:fillRect/>
          </a:stretch>
        </p:blipFill>
        <p:spPr bwMode="auto">
          <a:xfrm>
            <a:off x="6588224" y="1052736"/>
            <a:ext cx="1551806" cy="1551806"/>
          </a:xfrm>
          <a:prstGeom prst="rect">
            <a:avLst/>
          </a:prstGeom>
          <a:noFill/>
        </p:spPr>
      </p:pic>
      <p:pic>
        <p:nvPicPr>
          <p:cNvPr id="7176"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55733" y="2726072"/>
            <a:ext cx="5096587" cy="27443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Documents and Settings\Administrator\Dokumenty\odbor-frydekmistek.jpg"/>
          <p:cNvPicPr>
            <a:picLocks noChangeAspect="1" noChangeArrowheads="1"/>
          </p:cNvPicPr>
          <p:nvPr/>
        </p:nvPicPr>
        <p:blipFill>
          <a:blip r:embed="rId2" cstate="print"/>
          <a:srcRect/>
          <a:stretch>
            <a:fillRect/>
          </a:stretch>
        </p:blipFill>
        <p:spPr bwMode="auto">
          <a:xfrm>
            <a:off x="683568" y="725913"/>
            <a:ext cx="7928230" cy="5511399"/>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Documents and Settings\Administrator\Dokumenty\leopolddorazil.jpg"/>
          <p:cNvPicPr>
            <a:picLocks noChangeAspect="1" noChangeArrowheads="1"/>
          </p:cNvPicPr>
          <p:nvPr/>
        </p:nvPicPr>
        <p:blipFill>
          <a:blip r:embed="rId2" cstate="print"/>
          <a:srcRect/>
          <a:stretch>
            <a:fillRect/>
          </a:stretch>
        </p:blipFill>
        <p:spPr bwMode="auto">
          <a:xfrm>
            <a:off x="698693" y="692696"/>
            <a:ext cx="7644685" cy="54006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Documents and Settings\Administrator\Dokumenty\bohumilkucera.jpg"/>
          <p:cNvPicPr>
            <a:picLocks noChangeAspect="1" noChangeArrowheads="1"/>
          </p:cNvPicPr>
          <p:nvPr/>
        </p:nvPicPr>
        <p:blipFill>
          <a:blip r:embed="rId2" cstate="print"/>
          <a:srcRect/>
          <a:stretch>
            <a:fillRect/>
          </a:stretch>
        </p:blipFill>
        <p:spPr bwMode="auto">
          <a:xfrm>
            <a:off x="474153" y="692696"/>
            <a:ext cx="8087856" cy="54006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683568" y="2060848"/>
            <a:ext cx="7992888" cy="3816424"/>
          </a:xfrm>
        </p:spPr>
        <p:txBody>
          <a:bodyPr>
            <a:noAutofit/>
          </a:bodyPr>
          <a:lstStyle/>
          <a:p>
            <a:r>
              <a:rPr lang="cs-CZ" sz="1600" dirty="0" smtClean="0"/>
              <a:t>Narozen 10. dubna 1898 v obci Lukavec, v usedlosti – mlýně v početné, vážené rodině. Obec je dnes součástí města Fulneku.</a:t>
            </a:r>
          </a:p>
          <a:p>
            <a:r>
              <a:rPr lang="cs-CZ" sz="1600" dirty="0" smtClean="0"/>
              <a:t>Po studiích v Opavě narukoval na italské fronty 1. světové války. Tam vstoupil do československých legií. Až v roce 1920 se vrací do Opavy a stává se profesorem obchodní akademie v Opavě. Je jedním ze zakladatelů opavského odboru KČST od roku 1924 jeho předsedou. Jeho největší zásluhou je vydávání časopisu Slezský (Jesenický) turistický obzor, později přejmenovaný na </a:t>
            </a:r>
            <a:r>
              <a:rPr lang="cs-CZ" sz="1600" dirty="0" err="1" smtClean="0"/>
              <a:t>Beskydy</a:t>
            </a:r>
            <a:r>
              <a:rPr lang="cs-CZ" sz="1600" dirty="0" smtClean="0"/>
              <a:t>-Jeseníky a od konce 30. let – Krásná zem. Všechny aktivity tehdejší Jesenické župy KČST ( chaty na Červenohorském sedle, Starém Městě p. </a:t>
            </a:r>
            <a:r>
              <a:rPr lang="cs-CZ" sz="1600" dirty="0" err="1" smtClean="0"/>
              <a:t>Sn</a:t>
            </a:r>
            <a:r>
              <a:rPr lang="cs-CZ" sz="1600" dirty="0" smtClean="0"/>
              <a:t>., Alfrédka aj.) probíhaly za jeho předsednictví v župě. Rovněž se věnoval značení tras v oblasti Jeseníků a organizování lyžařských aktivit v rámci republiky.</a:t>
            </a:r>
          </a:p>
          <a:p>
            <a:r>
              <a:rPr lang="cs-CZ" sz="1600" dirty="0" smtClean="0"/>
              <a:t>Po přechodu do blízké Ostravy se podílel na činnosti </a:t>
            </a:r>
            <a:r>
              <a:rPr lang="cs-CZ" sz="1600" dirty="0" err="1" smtClean="0"/>
              <a:t>Pobeskydské</a:t>
            </a:r>
            <a:r>
              <a:rPr lang="cs-CZ" sz="1600" dirty="0" smtClean="0"/>
              <a:t> župy KČST a vedení nejvýznamnějšího odboru KČST Mor. Ostrava. Stal se členem komise pro výstavbu chaty KČST na Lysé hoře s úspěšným vybudováním chaty v r. 1935. V letech 2. sv. války byl třikrát uvězněn za pomoc odboji. Dožil se vysokého věku. Ještě v roce 1978 se podílel na vydání sborníku 90 let turistiky v SM kraji.  Zemřel 6. dubna 1982 v </a:t>
            </a:r>
            <a:r>
              <a:rPr lang="cs-CZ" sz="1600" dirty="0" err="1" smtClean="0"/>
              <a:t>Ostravě</a:t>
            </a:r>
            <a:r>
              <a:rPr lang="cs-CZ" sz="1600" dirty="0" smtClean="0"/>
              <a:t>-</a:t>
            </a:r>
            <a:r>
              <a:rPr lang="cs-CZ" sz="1600" dirty="0" err="1" smtClean="0"/>
              <a:t>Porubě</a:t>
            </a:r>
            <a:r>
              <a:rPr lang="cs-CZ" sz="1600" dirty="0" smtClean="0"/>
              <a:t>.</a:t>
            </a:r>
            <a:endParaRPr lang="cs-CZ" sz="1600" dirty="0"/>
          </a:p>
        </p:txBody>
      </p:sp>
      <p:pic>
        <p:nvPicPr>
          <p:cNvPr id="25602" name="Picture 2" descr="C:\Documents and Settings\Administrator\Dokumenty\bohumilpater.jpg"/>
          <p:cNvPicPr>
            <a:picLocks noChangeAspect="1" noChangeArrowheads="1"/>
          </p:cNvPicPr>
          <p:nvPr/>
        </p:nvPicPr>
        <p:blipFill>
          <a:blip r:embed="rId2" cstate="print"/>
          <a:srcRect/>
          <a:stretch>
            <a:fillRect/>
          </a:stretch>
        </p:blipFill>
        <p:spPr bwMode="auto">
          <a:xfrm>
            <a:off x="1187624" y="404665"/>
            <a:ext cx="1184215" cy="1656184"/>
          </a:xfrm>
          <a:prstGeom prst="rect">
            <a:avLst/>
          </a:prstGeom>
          <a:noFill/>
        </p:spPr>
      </p:pic>
      <p:sp>
        <p:nvSpPr>
          <p:cNvPr id="5" name="Obdélník 4"/>
          <p:cNvSpPr/>
          <p:nvPr/>
        </p:nvSpPr>
        <p:spPr>
          <a:xfrm>
            <a:off x="2987824" y="836712"/>
            <a:ext cx="4824536" cy="646331"/>
          </a:xfrm>
          <a:prstGeom prst="rect">
            <a:avLst/>
          </a:prstGeom>
        </p:spPr>
        <p:txBody>
          <a:bodyPr wrap="square">
            <a:spAutoFit/>
          </a:bodyPr>
          <a:lstStyle/>
          <a:p>
            <a:pPr marL="342900" lvl="0" indent="-342900">
              <a:spcBef>
                <a:spcPct val="20000"/>
              </a:spcBef>
            </a:pPr>
            <a:r>
              <a:rPr lang="cs-CZ" sz="3600" dirty="0" smtClean="0">
                <a:solidFill>
                  <a:prstClr val="black"/>
                </a:solidFill>
              </a:rPr>
              <a:t>Prof. Bohumil PATER</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p:cNvSpPr/>
          <p:nvPr/>
        </p:nvSpPr>
        <p:spPr>
          <a:xfrm>
            <a:off x="1043608" y="5085184"/>
            <a:ext cx="7344816" cy="923330"/>
          </a:xfrm>
          <a:prstGeom prst="rect">
            <a:avLst/>
          </a:prstGeom>
        </p:spPr>
        <p:txBody>
          <a:bodyPr wrap="square">
            <a:spAutoFit/>
          </a:bodyPr>
          <a:lstStyle/>
          <a:p>
            <a:r>
              <a:rPr lang="cs-CZ" dirty="0" smtClean="0"/>
              <a:t>Chata Pohorské jednoty Radhošť (PJR) na frenštátském Velkém Javorníku</a:t>
            </a:r>
            <a:br>
              <a:rPr lang="cs-CZ" dirty="0" smtClean="0"/>
            </a:br>
            <a:r>
              <a:rPr lang="cs-CZ" dirty="0" smtClean="0"/>
              <a:t>Postavena PJR v letech 1934-35. Dodnes PJR patří a je jí provozována</a:t>
            </a:r>
            <a:br>
              <a:rPr lang="cs-CZ" dirty="0" smtClean="0"/>
            </a:br>
            <a:r>
              <a:rPr lang="cs-CZ" dirty="0" smtClean="0"/>
              <a:t>V pozadí rozhledna Lesů ČR uvedená do provozu v roce 2013</a:t>
            </a:r>
            <a:endParaRPr lang="cs-CZ" dirty="0"/>
          </a:p>
        </p:txBody>
      </p:sp>
      <p:pic>
        <p:nvPicPr>
          <p:cNvPr id="26626" name="Picture 2" descr="C:\Documents and Settings\Administrator\Dokumenty\odbor-pohorskajednotaradhost.jpg"/>
          <p:cNvPicPr>
            <a:picLocks noChangeAspect="1" noChangeArrowheads="1"/>
          </p:cNvPicPr>
          <p:nvPr/>
        </p:nvPicPr>
        <p:blipFill>
          <a:blip r:embed="rId2" cstate="print"/>
          <a:srcRect/>
          <a:stretch>
            <a:fillRect/>
          </a:stretch>
        </p:blipFill>
        <p:spPr bwMode="auto">
          <a:xfrm>
            <a:off x="1115616" y="836712"/>
            <a:ext cx="6856437" cy="4121929"/>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Pohorská jednota Radhošť</a:t>
            </a:r>
            <a:br>
              <a:rPr lang="cs-CZ" dirty="0" smtClean="0"/>
            </a:br>
            <a:endParaRPr lang="cs-CZ" dirty="0"/>
          </a:p>
        </p:txBody>
      </p:sp>
      <p:sp>
        <p:nvSpPr>
          <p:cNvPr id="3" name="Obdélník 2"/>
          <p:cNvSpPr/>
          <p:nvPr/>
        </p:nvSpPr>
        <p:spPr>
          <a:xfrm>
            <a:off x="611560" y="1340768"/>
            <a:ext cx="7848872" cy="4247317"/>
          </a:xfrm>
          <a:prstGeom prst="rect">
            <a:avLst/>
          </a:prstGeom>
        </p:spPr>
        <p:txBody>
          <a:bodyPr wrap="square">
            <a:spAutoFit/>
          </a:bodyPr>
          <a:lstStyle/>
          <a:p>
            <a:pPr algn="just"/>
            <a:r>
              <a:rPr lang="cs-CZ" dirty="0" smtClean="0"/>
              <a:t>Pohorská jednota Radhošť (PJR) vznikla jako první ryze český turistický spolek v tehdejších zemích </a:t>
            </a:r>
            <a:r>
              <a:rPr lang="cs-CZ" dirty="0" err="1" smtClean="0"/>
              <a:t>Rakousko</a:t>
            </a:r>
            <a:r>
              <a:rPr lang="cs-CZ" dirty="0" smtClean="0"/>
              <a:t>-Uherska v roce 1884. Stala se nositelem rozvoje turistiky, společenského i technického pokroku a vzdělanosti, pozitivně ovlivnila rozvoj oblasti </a:t>
            </a:r>
            <a:r>
              <a:rPr lang="cs-CZ" dirty="0" err="1" smtClean="0"/>
              <a:t>Frenštátska</a:t>
            </a:r>
            <a:r>
              <a:rPr lang="cs-CZ" dirty="0" smtClean="0"/>
              <a:t>, Beskyd. Její odbory byly ustavovány na mnoha místech v Čechách i na Moravě.</a:t>
            </a:r>
          </a:p>
          <a:p>
            <a:pPr algn="just"/>
            <a:r>
              <a:rPr lang="cs-CZ" dirty="0" smtClean="0"/>
              <a:t>Její počátky jsou spojeny se jmény </a:t>
            </a:r>
            <a:r>
              <a:rPr lang="cs-CZ" dirty="0" err="1" smtClean="0"/>
              <a:t>PhMr</a:t>
            </a:r>
            <a:r>
              <a:rPr lang="cs-CZ" dirty="0" smtClean="0"/>
              <a:t>. Štěpána Ježíška, Valentina Kostelníka, JUDr. Eduarda Parmy, jejího dlouholetého předsedy (1886-1921), který byl uveden do Síně slávy české turistiky v roce 2011.</a:t>
            </a:r>
          </a:p>
          <a:p>
            <a:pPr algn="just"/>
            <a:r>
              <a:rPr lang="cs-CZ" dirty="0" smtClean="0"/>
              <a:t>Své počáteční úsilí PJR zaměřuje na frenštátskou oblast Horečky. Zakoupením pozemků na </a:t>
            </a:r>
            <a:r>
              <a:rPr lang="cs-CZ" dirty="0" err="1" smtClean="0"/>
              <a:t>Pustevnách</a:t>
            </a:r>
            <a:r>
              <a:rPr lang="cs-CZ" dirty="0" smtClean="0"/>
              <a:t> v roce 1886, byl dán počátek dlouhodobého budování turistických objektů PJR v oblasti Radhošťských Beskyd.  Na </a:t>
            </a:r>
            <a:r>
              <a:rPr lang="cs-CZ" dirty="0" err="1" smtClean="0"/>
              <a:t>Pustevnách</a:t>
            </a:r>
            <a:r>
              <a:rPr lang="cs-CZ" dirty="0" smtClean="0"/>
              <a:t>: Útulna </a:t>
            </a:r>
            <a:r>
              <a:rPr lang="cs-CZ" dirty="0" err="1" smtClean="0"/>
              <a:t>Pustevňa</a:t>
            </a:r>
            <a:r>
              <a:rPr lang="cs-CZ" dirty="0" smtClean="0"/>
              <a:t> 1891, rozhledna </a:t>
            </a:r>
            <a:r>
              <a:rPr lang="cs-CZ" dirty="0" err="1" smtClean="0"/>
              <a:t>Cyrilka</a:t>
            </a:r>
            <a:r>
              <a:rPr lang="cs-CZ" dirty="0" smtClean="0"/>
              <a:t> a chata Šumná v roce 1894, útulny Maměnka a </a:t>
            </a:r>
            <a:r>
              <a:rPr lang="cs-CZ" dirty="0" err="1" smtClean="0"/>
              <a:t>Libušín</a:t>
            </a:r>
            <a:r>
              <a:rPr lang="cs-CZ" dirty="0" smtClean="0"/>
              <a:t> a mnohé další objekty a zařízení např. na Radhošti, sloužící turistice většinou dodnes. Jejich podobu spoluvytvářeli mj. architekt Dušan Jurkovič a malíř Mikoláš Aleš. Objekty jsou kulturním dědictvím naší společnosti.</a:t>
            </a:r>
            <a:endParaRPr lang="cs-CZ"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p:cNvSpPr/>
          <p:nvPr/>
        </p:nvSpPr>
        <p:spPr>
          <a:xfrm>
            <a:off x="827584" y="1484784"/>
            <a:ext cx="8064896" cy="4801314"/>
          </a:xfrm>
          <a:prstGeom prst="rect">
            <a:avLst/>
          </a:prstGeom>
        </p:spPr>
        <p:txBody>
          <a:bodyPr wrap="square">
            <a:spAutoFit/>
          </a:bodyPr>
          <a:lstStyle/>
          <a:p>
            <a:pPr algn="just"/>
            <a:r>
              <a:rPr lang="cs-CZ" dirty="0" smtClean="0"/>
              <a:t>                        Narodil  se 19. řina 1883 v Kostelní Lhotě u Poděbrad. Od 1. května 1923 do 31. prosince 1935 působil v Třinci jako ředitel koksovny Báňské a hutní společnosti. Z Třince odešel na nové služební působiště, generální ředitelství Báňské a hutní společnosti v Praze, kde působil do 30. září 1942.</a:t>
            </a:r>
          </a:p>
          <a:p>
            <a:pPr algn="just"/>
            <a:r>
              <a:rPr lang="cs-CZ" dirty="0" smtClean="0"/>
              <a:t>V Třinci věnoval své síly třinecké obci, kde byl dlouhá léta členem rady. Jeho láskou byla turistika, jako zakladatel a předseda KČST v Třinci přivedl odbor k rozkvětu a prohloubil jeho činnost ve všech směrech. Viditelným znamením této činnosti jsou dvě chaty třineckých turistů a také skautský domov u řeky Olše v Třinci. Rovněž aktivně pracoval v tehdejší Těšínské župě KČST. Nikdy neustrnul na úzkém kruhu odbornictví, ale dovedl obsáhnout i jiná pole společenské činnosti.</a:t>
            </a:r>
          </a:p>
          <a:p>
            <a:pPr algn="just"/>
            <a:r>
              <a:rPr lang="cs-CZ" dirty="0" err="1" smtClean="0"/>
              <a:t>Theo</a:t>
            </a:r>
            <a:r>
              <a:rPr lang="cs-CZ" dirty="0" smtClean="0"/>
              <a:t> </a:t>
            </a:r>
            <a:r>
              <a:rPr lang="cs-CZ" dirty="0" err="1" smtClean="0"/>
              <a:t>Hepner</a:t>
            </a:r>
            <a:r>
              <a:rPr lang="cs-CZ" dirty="0" smtClean="0"/>
              <a:t> byl prvním předsedou Klubu československých turistů (KČST) v Třinci založeném 30. března 1924. Nechal postavit turistickou chatu Ostrý na vrchu Ostrém (v letech 1933-35), velmi podporoval třinecké skauty (KČST Třinec vlastnil skautský dům), pro klub zakoupil v roce 1935 tzv. </a:t>
            </a:r>
            <a:r>
              <a:rPr lang="cs-CZ" dirty="0" err="1" smtClean="0"/>
              <a:t>Schröderův</a:t>
            </a:r>
            <a:r>
              <a:rPr lang="cs-CZ" dirty="0" smtClean="0"/>
              <a:t> penzion na Javorovém. Navíc si na vrchu Ostrý postavil v roce 1934 soukromou chatu. Tuto, po svém odchodu z </a:t>
            </a:r>
            <a:r>
              <a:rPr lang="cs-CZ" dirty="0" err="1" smtClean="0"/>
              <a:t>Třinecka</a:t>
            </a:r>
            <a:r>
              <a:rPr lang="cs-CZ" dirty="0" smtClean="0"/>
              <a:t>, v roce 1949 prodal tzv. trhovou smlouvou turistickému oddílu v Třinci, v současné době KČT Třinec.</a:t>
            </a:r>
            <a:endParaRPr lang="cs-CZ" dirty="0"/>
          </a:p>
        </p:txBody>
      </p:sp>
      <p:sp>
        <p:nvSpPr>
          <p:cNvPr id="4" name="Obdélník 3"/>
          <p:cNvSpPr/>
          <p:nvPr/>
        </p:nvSpPr>
        <p:spPr>
          <a:xfrm>
            <a:off x="3923928" y="620688"/>
            <a:ext cx="4032448" cy="707886"/>
          </a:xfrm>
          <a:prstGeom prst="rect">
            <a:avLst/>
          </a:prstGeom>
        </p:spPr>
        <p:txBody>
          <a:bodyPr wrap="square">
            <a:spAutoFit/>
          </a:bodyPr>
          <a:lstStyle/>
          <a:p>
            <a:r>
              <a:rPr lang="cs-CZ" sz="4000" dirty="0" smtClean="0"/>
              <a:t>Ing. </a:t>
            </a:r>
            <a:r>
              <a:rPr lang="cs-CZ" sz="4000" dirty="0" err="1" smtClean="0"/>
              <a:t>Theo</a:t>
            </a:r>
            <a:r>
              <a:rPr lang="cs-CZ" sz="4000" dirty="0" smtClean="0"/>
              <a:t> </a:t>
            </a:r>
            <a:r>
              <a:rPr lang="cs-CZ" sz="4000" dirty="0" err="1" smtClean="0"/>
              <a:t>Hepner</a:t>
            </a:r>
            <a:r>
              <a:rPr lang="cs-CZ" sz="4000" dirty="0" smtClean="0"/>
              <a:t> </a:t>
            </a:r>
            <a:endParaRPr lang="cs-CZ" sz="4000" dirty="0"/>
          </a:p>
        </p:txBody>
      </p:sp>
      <p:pic>
        <p:nvPicPr>
          <p:cNvPr id="27650" name="Picture 2" descr="C:\Documents and Settings\Administrator\Dokumenty\theohepner.jpg"/>
          <p:cNvPicPr>
            <a:picLocks noChangeAspect="1" noChangeArrowheads="1"/>
          </p:cNvPicPr>
          <p:nvPr/>
        </p:nvPicPr>
        <p:blipFill>
          <a:blip r:embed="rId2" cstate="print"/>
          <a:srcRect/>
          <a:stretch>
            <a:fillRect/>
          </a:stretch>
        </p:blipFill>
        <p:spPr bwMode="auto">
          <a:xfrm>
            <a:off x="899592" y="188640"/>
            <a:ext cx="1152678" cy="1544588"/>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131840" y="620688"/>
            <a:ext cx="5266928" cy="1143000"/>
          </a:xfrm>
        </p:spPr>
        <p:txBody>
          <a:bodyPr>
            <a:normAutofit/>
          </a:bodyPr>
          <a:lstStyle/>
          <a:p>
            <a:r>
              <a:rPr lang="cs-CZ" dirty="0" smtClean="0"/>
              <a:t>Jan Evangelista Ježíšek</a:t>
            </a:r>
            <a:endParaRPr lang="cs-CZ" dirty="0"/>
          </a:p>
        </p:txBody>
      </p:sp>
      <p:sp>
        <p:nvSpPr>
          <p:cNvPr id="3" name="Obdélník 2"/>
          <p:cNvSpPr/>
          <p:nvPr/>
        </p:nvSpPr>
        <p:spPr>
          <a:xfrm>
            <a:off x="467544" y="2132856"/>
            <a:ext cx="8208912" cy="4247317"/>
          </a:xfrm>
          <a:prstGeom prst="rect">
            <a:avLst/>
          </a:prstGeom>
        </p:spPr>
        <p:txBody>
          <a:bodyPr wrap="square">
            <a:spAutoFit/>
          </a:bodyPr>
          <a:lstStyle/>
          <a:p>
            <a:pPr algn="just"/>
            <a:r>
              <a:rPr lang="cs-CZ" dirty="0" smtClean="0"/>
              <a:t>Páter J. E. Ježíšek se narodil v Žermanicích (dnes zatopeny stejnojmennou přehradou) 18. prosince 1844. Do </a:t>
            </a:r>
            <a:r>
              <a:rPr lang="cs-CZ" dirty="0" err="1" smtClean="0"/>
              <a:t>Domaslavic</a:t>
            </a:r>
            <a:r>
              <a:rPr lang="cs-CZ" dirty="0" smtClean="0"/>
              <a:t> jako farář nastoupil v roce 1887, když před tím působil v </a:t>
            </a:r>
            <a:r>
              <a:rPr lang="cs-CZ" dirty="0" err="1" smtClean="0"/>
              <a:t>Bílsku</a:t>
            </a:r>
            <a:r>
              <a:rPr lang="cs-CZ" dirty="0" smtClean="0"/>
              <a:t> (dnes Polsko) a jako administrátor poutního kostela ve Frýdku. Do dějin zdejšího kraje se zapsal nejen jako duchovní správce, ale také jako velký vlastenec, hospodář a zakladatel turistiky na Těšínsku. Církevní pouti (zejména na blízkou Prašivou) se pod jeho vedením přibližovaly více turistickým pochodům. Byl jedním z hloučku frýdeckých </a:t>
            </a:r>
            <a:r>
              <a:rPr lang="cs-CZ" dirty="0" err="1" smtClean="0"/>
              <a:t>národovců</a:t>
            </a:r>
            <a:r>
              <a:rPr lang="cs-CZ" dirty="0" smtClean="0"/>
              <a:t>, kteří podnikli v srpnu 1880 zaznamenaný výstup na Lysou horu. Provázel lidi a hosty po celých Beskydech. Byl zván „Turistou v kněžské sutaně“ a později hodnocen jako „Otec české turistiky na Těšínsku“. Požár kostela a jeho obnova se negativně projevily na jeho zdraví. Zemřel v 53 letech, 21. září 1897. Jeho hrob a pomník je dodnes </a:t>
            </a:r>
            <a:r>
              <a:rPr lang="cs-CZ" dirty="0" err="1" smtClean="0"/>
              <a:t>opečováván</a:t>
            </a:r>
            <a:r>
              <a:rPr lang="cs-CZ" dirty="0" smtClean="0"/>
              <a:t> na hřbitově v </a:t>
            </a:r>
            <a:r>
              <a:rPr lang="cs-CZ" dirty="0" err="1" smtClean="0"/>
              <a:t>Domaslavicích</a:t>
            </a:r>
            <a:r>
              <a:rPr lang="cs-CZ" dirty="0" smtClean="0"/>
              <a:t>. Trvalou vzpomínkou je rovněž jedna z básní Slezských písní, kterou mu věnoval jeho přítel Petr </a:t>
            </a:r>
            <a:r>
              <a:rPr lang="cs-CZ" dirty="0" err="1" smtClean="0"/>
              <a:t>Bezruč</a:t>
            </a:r>
            <a:r>
              <a:rPr lang="cs-CZ" dirty="0" smtClean="0"/>
              <a:t> a informační panely nové naučné stezky mezi Prašivou a </a:t>
            </a:r>
            <a:r>
              <a:rPr lang="cs-CZ" dirty="0" err="1" smtClean="0"/>
              <a:t>Domaslavicemi</a:t>
            </a:r>
            <a:r>
              <a:rPr lang="cs-CZ" dirty="0" smtClean="0"/>
              <a:t>.</a:t>
            </a:r>
          </a:p>
          <a:p>
            <a:r>
              <a:rPr lang="cs-CZ" dirty="0" smtClean="0"/>
              <a:t/>
            </a:r>
            <a:br>
              <a:rPr lang="cs-CZ" dirty="0" smtClean="0"/>
            </a:br>
            <a:endParaRPr lang="cs-CZ" dirty="0"/>
          </a:p>
        </p:txBody>
      </p:sp>
      <p:pic>
        <p:nvPicPr>
          <p:cNvPr id="28674" name="Picture 2" descr="C:\Documents and Settings\Administrator\Dokumenty\janevangelistajezisek.jpg"/>
          <p:cNvPicPr>
            <a:picLocks noChangeAspect="1" noChangeArrowheads="1"/>
          </p:cNvPicPr>
          <p:nvPr/>
        </p:nvPicPr>
        <p:blipFill>
          <a:blip r:embed="rId2" cstate="print"/>
          <a:srcRect/>
          <a:stretch>
            <a:fillRect/>
          </a:stretch>
        </p:blipFill>
        <p:spPr bwMode="auto">
          <a:xfrm>
            <a:off x="971600" y="332656"/>
            <a:ext cx="1645684" cy="1705372"/>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771800" y="764704"/>
            <a:ext cx="5842992" cy="1143000"/>
          </a:xfrm>
        </p:spPr>
        <p:txBody>
          <a:bodyPr/>
          <a:lstStyle/>
          <a:p>
            <a:r>
              <a:rPr lang="cs-CZ" dirty="0" smtClean="0"/>
              <a:t>Ing. Vojtěch Houdek</a:t>
            </a:r>
            <a:endParaRPr lang="cs-CZ" dirty="0"/>
          </a:p>
        </p:txBody>
      </p:sp>
      <p:sp>
        <p:nvSpPr>
          <p:cNvPr id="3" name="Obdélník 2"/>
          <p:cNvSpPr/>
          <p:nvPr/>
        </p:nvSpPr>
        <p:spPr>
          <a:xfrm>
            <a:off x="827584" y="2204864"/>
            <a:ext cx="7848872" cy="4247317"/>
          </a:xfrm>
          <a:prstGeom prst="rect">
            <a:avLst/>
          </a:prstGeom>
        </p:spPr>
        <p:txBody>
          <a:bodyPr wrap="square">
            <a:spAutoFit/>
          </a:bodyPr>
          <a:lstStyle/>
          <a:p>
            <a:pPr algn="just"/>
            <a:r>
              <a:rPr lang="cs-CZ" dirty="0" smtClean="0"/>
              <a:t>Narozen 3. 2. 1890 ve Vídni, rodina pocházela z Náměšti na Hané. Ve Vídni vychodil školu, vystudoval. Věnoval se již v této době turistice. Po vzniku Československa v r. 1918 za profesí přešel na Slovensko, později na Ostravsko, kde se zapojil aktivně do turistických aktivit, pro které byl svými schopnostmi a možnostmi velkým přínosem. Jako člen odboru KČST Moravská Ostrava a později i předseda Župy </a:t>
            </a:r>
            <a:r>
              <a:rPr lang="cs-CZ" dirty="0" err="1" smtClean="0"/>
              <a:t>pobeskydské</a:t>
            </a:r>
            <a:r>
              <a:rPr lang="cs-CZ" dirty="0" smtClean="0"/>
              <a:t> má zásluhy o provoz chaty na </a:t>
            </a:r>
            <a:r>
              <a:rPr lang="cs-CZ" dirty="0" err="1" smtClean="0"/>
              <a:t>Ondřejníku</a:t>
            </a:r>
            <a:r>
              <a:rPr lang="cs-CZ" dirty="0" smtClean="0"/>
              <a:t>, vybudování a provozování Masarykovy chaty na </a:t>
            </a:r>
            <a:r>
              <a:rPr lang="cs-CZ" dirty="0" err="1" smtClean="0"/>
              <a:t>Beskydě</a:t>
            </a:r>
            <a:r>
              <a:rPr lang="cs-CZ" dirty="0" smtClean="0"/>
              <a:t>. Ve 30. letech byl předním členem komise pro výstavbu chaty na Lysé hoře, kterou župa úspěšně dokončila v roce 1935. Vztah ke Slovensku vyústil ve vybudování Ostravské stezky ve Vysokých Tatrách. Pro tuto aktivitu získal jak místní slovenské turisty, tak spolupracovníky zejména z Ostravska. Stezka je dnes samozřejmou spojnicí Malé a Velké studené doliny. Byl autorem turistických článků a fotografem.</a:t>
            </a:r>
          </a:p>
          <a:p>
            <a:pPr algn="just"/>
            <a:r>
              <a:rPr lang="cs-CZ" dirty="0" smtClean="0"/>
              <a:t>V letech 2. sv. války byl zatčen gestapem a vězněn v koncentračních táborech, Vrátil se až v létě 1945. Turistiku provozoval nadále do vysokého věku. Zemřel 8. 10. 1974, je pochován v rodinném hrobě v Náměšti na Hané.</a:t>
            </a:r>
            <a:endParaRPr lang="cs-CZ" dirty="0"/>
          </a:p>
        </p:txBody>
      </p:sp>
      <p:pic>
        <p:nvPicPr>
          <p:cNvPr id="29698" name="Picture 2" descr="C:\Documents and Settings\Administrator\Dokumenty\houdek-vojtech.jpg"/>
          <p:cNvPicPr>
            <a:picLocks noChangeAspect="1" noChangeArrowheads="1"/>
          </p:cNvPicPr>
          <p:nvPr/>
        </p:nvPicPr>
        <p:blipFill>
          <a:blip r:embed="rId2" cstate="print"/>
          <a:srcRect/>
          <a:stretch>
            <a:fillRect/>
          </a:stretch>
        </p:blipFill>
        <p:spPr bwMode="auto">
          <a:xfrm>
            <a:off x="1403648" y="260648"/>
            <a:ext cx="1386444" cy="1921966"/>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Kubáňovi</a:t>
            </a:r>
            <a:r>
              <a:rPr lang="cs-CZ" dirty="0" smtClean="0"/>
              <a:t> z </a:t>
            </a:r>
            <a:r>
              <a:rPr lang="cs-CZ" dirty="0" err="1" smtClean="0"/>
              <a:t>Martiňáku</a:t>
            </a:r>
            <a:endParaRPr lang="cs-CZ" dirty="0"/>
          </a:p>
        </p:txBody>
      </p:sp>
      <p:pic>
        <p:nvPicPr>
          <p:cNvPr id="30722" name="Picture 2" descr="C:\Documents and Settings\Administrator\Dokumenty\2018-kubanovi (1).jpg"/>
          <p:cNvPicPr>
            <a:picLocks noChangeAspect="1" noChangeArrowheads="1"/>
          </p:cNvPicPr>
          <p:nvPr/>
        </p:nvPicPr>
        <p:blipFill>
          <a:blip r:embed="rId2" cstate="print"/>
          <a:srcRect/>
          <a:stretch>
            <a:fillRect/>
          </a:stretch>
        </p:blipFill>
        <p:spPr bwMode="auto">
          <a:xfrm>
            <a:off x="285750" y="1633538"/>
            <a:ext cx="8572500" cy="3590925"/>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395536" y="1844824"/>
            <a:ext cx="8496944" cy="3970318"/>
          </a:xfrm>
          <a:prstGeom prst="rect">
            <a:avLst/>
          </a:prstGeom>
        </p:spPr>
        <p:txBody>
          <a:bodyPr wrap="square">
            <a:spAutoFit/>
          </a:bodyPr>
          <a:lstStyle/>
          <a:p>
            <a:r>
              <a:rPr lang="cs-CZ" sz="2000" b="1" dirty="0"/>
              <a:t>Historie KČT</a:t>
            </a:r>
          </a:p>
          <a:p>
            <a:pPr algn="just"/>
            <a:r>
              <a:rPr lang="cs-CZ" dirty="0"/>
              <a:t>Klub českých turistů byl založen v roce 1888 skupinou vlastenců kolem Vojty </a:t>
            </a:r>
            <a:r>
              <a:rPr lang="cs-CZ" dirty="0" err="1"/>
              <a:t>Náprstka</a:t>
            </a:r>
            <a:r>
              <a:rPr lang="cs-CZ" dirty="0"/>
              <a:t>. Od počátku byl Klub </a:t>
            </a:r>
            <a:r>
              <a:rPr lang="cs-CZ" dirty="0" smtClean="0"/>
              <a:t>velice aktivní </a:t>
            </a:r>
            <a:r>
              <a:rPr lang="cs-CZ" dirty="0"/>
              <a:t>- velice rychle vyrostla síť turistických ubytoven, vznikla hustá síť značených cest a řada předních </a:t>
            </a:r>
            <a:r>
              <a:rPr lang="cs-CZ" dirty="0" smtClean="0"/>
              <a:t>osobností  si </a:t>
            </a:r>
            <a:r>
              <a:rPr lang="cs-CZ" dirty="0"/>
              <a:t>považovala za čest, že mohla být jeho členy. Dnes KČT sdružuje téměř 40 000 turistů po celém Česku</a:t>
            </a:r>
            <a:r>
              <a:rPr lang="cs-CZ" dirty="0" smtClean="0"/>
              <a:t>. </a:t>
            </a:r>
          </a:p>
          <a:p>
            <a:pPr algn="just"/>
            <a:endParaRPr lang="cs-CZ" dirty="0"/>
          </a:p>
          <a:p>
            <a:pPr algn="just"/>
            <a:r>
              <a:rPr lang="cs-CZ" dirty="0"/>
              <a:t>Klub českých turistů byl založen 11. června 1888 z iniciativy nadšenců v čele s Vilémem Kurzem st. (předseda </a:t>
            </a:r>
            <a:r>
              <a:rPr lang="cs-CZ" dirty="0" smtClean="0"/>
              <a:t>Národní jednoty </a:t>
            </a:r>
            <a:r>
              <a:rPr lang="cs-CZ" dirty="0"/>
              <a:t>Pošumavské), Františkem Čížkem (předseda Národní jednoty Severočeské) a architektem </a:t>
            </a:r>
            <a:r>
              <a:rPr lang="cs-CZ" dirty="0" smtClean="0"/>
              <a:t>Vratislavem Pasovským</a:t>
            </a:r>
            <a:r>
              <a:rPr lang="cs-CZ" dirty="0"/>
              <a:t>. </a:t>
            </a:r>
            <a:endParaRPr lang="cs-CZ" dirty="0" smtClean="0"/>
          </a:p>
          <a:p>
            <a:pPr algn="just"/>
            <a:endParaRPr lang="cs-CZ" dirty="0"/>
          </a:p>
          <a:p>
            <a:pPr algn="just"/>
            <a:r>
              <a:rPr lang="cs-CZ" dirty="0" smtClean="0"/>
              <a:t>Za </a:t>
            </a:r>
            <a:r>
              <a:rPr lang="cs-CZ" dirty="0"/>
              <a:t>předsedu si ustavující sjezd nové turistické organizace sice zvolil známého cestovatele a </a:t>
            </a:r>
            <a:r>
              <a:rPr lang="cs-CZ" dirty="0" smtClean="0"/>
              <a:t>veřejného činitele </a:t>
            </a:r>
            <a:r>
              <a:rPr lang="cs-CZ" dirty="0"/>
              <a:t>Vojtěcha </a:t>
            </a:r>
            <a:r>
              <a:rPr lang="cs-CZ" dirty="0" err="1"/>
              <a:t>Náprstka</a:t>
            </a:r>
            <a:r>
              <a:rPr lang="cs-CZ" dirty="0"/>
              <a:t>, ten plnil svoji úlohu známé osobnosti v čele klubu, ale práci v klubu se mnoho nevěnoval </a:t>
            </a:r>
            <a:r>
              <a:rPr lang="cs-CZ" dirty="0" smtClean="0"/>
              <a:t>a předsednické </a:t>
            </a:r>
            <a:r>
              <a:rPr lang="cs-CZ" dirty="0"/>
              <a:t>místo již po půl roce opustil na první valné hromadě KČT v lednu 1889.</a:t>
            </a:r>
          </a:p>
        </p:txBody>
      </p:sp>
      <p:sp>
        <p:nvSpPr>
          <p:cNvPr id="3" name="Obdélník 2"/>
          <p:cNvSpPr/>
          <p:nvPr/>
        </p:nvSpPr>
        <p:spPr>
          <a:xfrm>
            <a:off x="755576" y="548680"/>
            <a:ext cx="7560840" cy="707886"/>
          </a:xfrm>
          <a:prstGeom prst="rect">
            <a:avLst/>
          </a:prstGeom>
        </p:spPr>
        <p:txBody>
          <a:bodyPr wrap="square">
            <a:spAutoFit/>
          </a:bodyPr>
          <a:lstStyle/>
          <a:p>
            <a:pPr algn="ctr"/>
            <a:r>
              <a:rPr lang="cs-CZ" sz="4000" dirty="0" smtClean="0"/>
              <a:t>Historie</a:t>
            </a:r>
            <a:r>
              <a:rPr lang="cs-CZ" sz="3200" dirty="0" smtClean="0"/>
              <a:t> KČT</a:t>
            </a:r>
            <a:endParaRPr lang="cs-CZ" sz="32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139952" y="274638"/>
            <a:ext cx="4546848" cy="1143000"/>
          </a:xfrm>
        </p:spPr>
        <p:txBody>
          <a:bodyPr/>
          <a:lstStyle/>
          <a:p>
            <a:r>
              <a:rPr lang="cs-CZ" dirty="0" smtClean="0"/>
              <a:t>Rodina </a:t>
            </a:r>
            <a:r>
              <a:rPr lang="cs-CZ" dirty="0" err="1" smtClean="0"/>
              <a:t>Kubáňova</a:t>
            </a:r>
            <a:endParaRPr lang="cs-CZ" dirty="0"/>
          </a:p>
        </p:txBody>
      </p:sp>
      <p:sp>
        <p:nvSpPr>
          <p:cNvPr id="3" name="Obdélník 2"/>
          <p:cNvSpPr/>
          <p:nvPr/>
        </p:nvSpPr>
        <p:spPr>
          <a:xfrm>
            <a:off x="467544" y="2780928"/>
            <a:ext cx="8280920" cy="3693319"/>
          </a:xfrm>
          <a:prstGeom prst="rect">
            <a:avLst/>
          </a:prstGeom>
        </p:spPr>
        <p:txBody>
          <a:bodyPr wrap="square">
            <a:spAutoFit/>
          </a:bodyPr>
          <a:lstStyle/>
          <a:p>
            <a:r>
              <a:rPr lang="cs-CZ" dirty="0" smtClean="0"/>
              <a:t>Vlastenectví členů rodiny, blízkost slovenských hranic a vrcholící válka, přivedly její příslušníky do řad odbojářů. Spolupracovali s partyzány bojujícími proti fašistům. A to jak s partyzány vyslanými z Východu (Partyzánská brigáda Jana Žižky), tak s výsadkáři vyslanými ze Západu (Wolfram). Po tvrdé mstě německého okupačního aparátu zaplatili čtyři členové rodiny za odboj životem.</a:t>
            </a:r>
          </a:p>
          <a:p>
            <a:r>
              <a:rPr lang="cs-CZ" dirty="0" smtClean="0"/>
              <a:t>Rudolf, *1905, +9. ledna 1945, zastřelen v </a:t>
            </a:r>
            <a:r>
              <a:rPr lang="cs-CZ" dirty="0" err="1" smtClean="0"/>
              <a:t>Kounicových</a:t>
            </a:r>
            <a:r>
              <a:rPr lang="cs-CZ" dirty="0" smtClean="0"/>
              <a:t> kolejích v Brně</a:t>
            </a:r>
          </a:p>
          <a:p>
            <a:r>
              <a:rPr lang="cs-CZ" dirty="0" smtClean="0"/>
              <a:t>Josef ml., *1913, zvaný </a:t>
            </a:r>
            <a:r>
              <a:rPr lang="cs-CZ" dirty="0" err="1" smtClean="0"/>
              <a:t>Monty</a:t>
            </a:r>
            <a:r>
              <a:rPr lang="cs-CZ" dirty="0" smtClean="0"/>
              <a:t>, +1. února 1945, umučen v koncentráku </a:t>
            </a:r>
            <a:r>
              <a:rPr lang="cs-CZ" dirty="0" err="1" smtClean="0"/>
              <a:t>Flossenburk</a:t>
            </a:r>
            <a:endParaRPr lang="cs-CZ" dirty="0" smtClean="0"/>
          </a:p>
          <a:p>
            <a:r>
              <a:rPr lang="cs-CZ" dirty="0" smtClean="0"/>
              <a:t>Božena, *1911, +10. dubna 1945, zahynula v plynové komoře v Mauthausenu</a:t>
            </a:r>
          </a:p>
          <a:p>
            <a:r>
              <a:rPr lang="cs-CZ" dirty="0" smtClean="0"/>
              <a:t>Vladimír, *1902, +9. listopadu 1944, zastřelen blízko domova na hájence v Bílé</a:t>
            </a:r>
          </a:p>
          <a:p>
            <a:r>
              <a:rPr lang="cs-CZ" dirty="0" err="1" smtClean="0"/>
              <a:t>Kubáňovi</a:t>
            </a:r>
            <a:r>
              <a:rPr lang="cs-CZ" dirty="0" smtClean="0"/>
              <a:t> byli členy odboru KČT Ostrava – Přívoz,  (Vladimír PJR).</a:t>
            </a:r>
          </a:p>
          <a:p>
            <a:r>
              <a:rPr lang="cs-CZ" dirty="0" smtClean="0"/>
              <a:t>Jejich hrdinství připomíná pamětní deska, odhalená 1. června 1947 na chatě Martiňák (Horní Bečva).</a:t>
            </a:r>
          </a:p>
          <a:p>
            <a:r>
              <a:rPr lang="cs-CZ" dirty="0" smtClean="0"/>
              <a:t> </a:t>
            </a:r>
            <a:endParaRPr lang="cs-CZ" dirty="0"/>
          </a:p>
        </p:txBody>
      </p:sp>
      <p:pic>
        <p:nvPicPr>
          <p:cNvPr id="32770" name="Picture 2" descr="C:\Documents and Settings\Administrator\Dokumenty\2018-kubanovi-chata (1).jpg"/>
          <p:cNvPicPr>
            <a:picLocks noChangeAspect="1" noChangeArrowheads="1"/>
          </p:cNvPicPr>
          <p:nvPr/>
        </p:nvPicPr>
        <p:blipFill>
          <a:blip r:embed="rId2" cstate="print"/>
          <a:srcRect/>
          <a:stretch>
            <a:fillRect/>
          </a:stretch>
        </p:blipFill>
        <p:spPr bwMode="auto">
          <a:xfrm>
            <a:off x="611560" y="476672"/>
            <a:ext cx="3456384" cy="2142087"/>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C:\Documents and Settings\Administrator\Dokumenty\2018-kubanovi-chata (1).jpg"/>
          <p:cNvPicPr>
            <a:picLocks noChangeAspect="1" noChangeArrowheads="1"/>
          </p:cNvPicPr>
          <p:nvPr/>
        </p:nvPicPr>
        <p:blipFill>
          <a:blip r:embed="rId2" cstate="print"/>
          <a:srcRect/>
          <a:stretch>
            <a:fillRect/>
          </a:stretch>
        </p:blipFill>
        <p:spPr bwMode="auto">
          <a:xfrm>
            <a:off x="2305050" y="2862537"/>
            <a:ext cx="3180972" cy="1971401"/>
          </a:xfrm>
          <a:prstGeom prst="rect">
            <a:avLst/>
          </a:prstGeom>
          <a:noFill/>
        </p:spPr>
      </p:pic>
      <p:pic>
        <p:nvPicPr>
          <p:cNvPr id="31747" name="Picture 3" descr="C:\Documents and Settings\Administrator\Dokumenty\2018-kubanovi-deska (1).jpg"/>
          <p:cNvPicPr>
            <a:picLocks noChangeAspect="1" noChangeArrowheads="1"/>
          </p:cNvPicPr>
          <p:nvPr/>
        </p:nvPicPr>
        <p:blipFill>
          <a:blip r:embed="rId3" cstate="print"/>
          <a:srcRect/>
          <a:stretch>
            <a:fillRect/>
          </a:stretch>
        </p:blipFill>
        <p:spPr bwMode="auto">
          <a:xfrm>
            <a:off x="893462" y="836713"/>
            <a:ext cx="7573462" cy="5040559"/>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KČT Moravská Ostrava</a:t>
            </a:r>
            <a:endParaRPr lang="cs-CZ" dirty="0"/>
          </a:p>
        </p:txBody>
      </p:sp>
      <p:sp>
        <p:nvSpPr>
          <p:cNvPr id="3" name="Obdélník 2"/>
          <p:cNvSpPr/>
          <p:nvPr/>
        </p:nvSpPr>
        <p:spPr>
          <a:xfrm>
            <a:off x="611560" y="1196753"/>
            <a:ext cx="8136904" cy="5355312"/>
          </a:xfrm>
          <a:prstGeom prst="rect">
            <a:avLst/>
          </a:prstGeom>
        </p:spPr>
        <p:txBody>
          <a:bodyPr wrap="square">
            <a:spAutoFit/>
          </a:bodyPr>
          <a:lstStyle/>
          <a:p>
            <a:pPr algn="just"/>
            <a:r>
              <a:rPr lang="cs-CZ" dirty="0" smtClean="0"/>
              <a:t>Po založení KČT v Praze r. 1888 se jeho činnost omezovala na Čechy. Později se začala rozšiřovat i na Moravu a do Slezska. V srpnu 1898 se v Moravské Ostravě konal IV. sjezd KČT. Po tomto sjezdu r. 1899 vznikl odbor KČT Moravská Ostrava. Prvním předsedou byl zvolen Ing. Matyáš </a:t>
            </a:r>
            <a:r>
              <a:rPr lang="cs-CZ" dirty="0" err="1" smtClean="0"/>
              <a:t>Halík</a:t>
            </a:r>
            <a:r>
              <a:rPr lang="cs-CZ" dirty="0" smtClean="0"/>
              <a:t> (1857–1931).</a:t>
            </a:r>
          </a:p>
          <a:p>
            <a:pPr algn="just"/>
            <a:r>
              <a:rPr lang="cs-CZ" dirty="0" smtClean="0"/>
              <a:t>Po organizačních začátcích se odbor začal zajímat o výstavbu chat. V roce 1907 otevřel 1. chatu postavenou KČT v Beskydech – na </a:t>
            </a:r>
            <a:r>
              <a:rPr lang="cs-CZ" dirty="0" err="1" smtClean="0"/>
              <a:t>Ondřejníku</a:t>
            </a:r>
            <a:r>
              <a:rPr lang="cs-CZ" dirty="0" smtClean="0"/>
              <a:t> (J. Pokorný, A. Podroužek). Aktivita odboru, jenž se prudce rozvíjel (až 3 000 členů), vyústila ve výstavbu další chaty v roce 1924 na </a:t>
            </a:r>
            <a:r>
              <a:rPr lang="cs-CZ" dirty="0" err="1" smtClean="0"/>
              <a:t>Beskydě</a:t>
            </a:r>
            <a:r>
              <a:rPr lang="cs-CZ" dirty="0" smtClean="0"/>
              <a:t>, pojmenovanou po T.G.M. Nejslavnější kapitolou je úsilí a příprava výstavby chaty na Lysé hoře, kterou realizovala Župa </a:t>
            </a:r>
            <a:r>
              <a:rPr lang="cs-CZ" dirty="0" err="1" smtClean="0"/>
              <a:t>Pobeskydská</a:t>
            </a:r>
            <a:r>
              <a:rPr lang="cs-CZ" dirty="0" smtClean="0"/>
              <a:t>, zastupovaná významnými osobnostmi odboru (</a:t>
            </a:r>
            <a:r>
              <a:rPr lang="cs-CZ" dirty="0" err="1" smtClean="0"/>
              <a:t>V</a:t>
            </a:r>
            <a:r>
              <a:rPr lang="cs-CZ" dirty="0" smtClean="0"/>
              <a:t>.Houdek, </a:t>
            </a:r>
            <a:r>
              <a:rPr lang="cs-CZ" dirty="0" err="1" smtClean="0"/>
              <a:t>L</a:t>
            </a:r>
            <a:r>
              <a:rPr lang="cs-CZ" dirty="0" smtClean="0"/>
              <a:t>.</a:t>
            </a:r>
            <a:r>
              <a:rPr lang="cs-CZ" dirty="0" err="1" smtClean="0"/>
              <a:t>Jerie</a:t>
            </a:r>
            <a:r>
              <a:rPr lang="cs-CZ" dirty="0" smtClean="0"/>
              <a:t>, </a:t>
            </a:r>
            <a:r>
              <a:rPr lang="cs-CZ" dirty="0" err="1" smtClean="0"/>
              <a:t>H.Kožnar</a:t>
            </a:r>
            <a:r>
              <a:rPr lang="cs-CZ" dirty="0" smtClean="0"/>
              <a:t>, </a:t>
            </a:r>
            <a:r>
              <a:rPr lang="cs-CZ" dirty="0" err="1" smtClean="0"/>
              <a:t>J.Rozsypal</a:t>
            </a:r>
            <a:r>
              <a:rPr lang="cs-CZ" dirty="0" smtClean="0"/>
              <a:t>, </a:t>
            </a:r>
            <a:r>
              <a:rPr lang="cs-CZ" dirty="0" err="1" smtClean="0"/>
              <a:t>R.Srkal</a:t>
            </a:r>
            <a:r>
              <a:rPr lang="cs-CZ" dirty="0" smtClean="0"/>
              <a:t> a další). Chata KČST na Lysé hoře byla otevřena v roce 1935.</a:t>
            </a:r>
          </a:p>
          <a:p>
            <a:pPr algn="just"/>
            <a:r>
              <a:rPr lang="cs-CZ" dirty="0" smtClean="0"/>
              <a:t>Další zásluhy odboru  jsou v rozvoji lyžování v Beskydech (</a:t>
            </a:r>
            <a:r>
              <a:rPr lang="cs-CZ" dirty="0" err="1" smtClean="0"/>
              <a:t>A</a:t>
            </a:r>
            <a:r>
              <a:rPr lang="cs-CZ" dirty="0" smtClean="0"/>
              <a:t>.Podroužek), spolupráce se Slovenskem Ostravská stezka ve Vysokých Tatrách (</a:t>
            </a:r>
            <a:r>
              <a:rPr lang="cs-CZ" dirty="0" err="1" smtClean="0"/>
              <a:t>V</a:t>
            </a:r>
            <a:r>
              <a:rPr lang="cs-CZ" dirty="0" smtClean="0"/>
              <a:t>.Houdek), práci s mládeží, vydávání map a průvodců, značení a zejména ve vydávání časopisu </a:t>
            </a:r>
            <a:r>
              <a:rPr lang="cs-CZ" dirty="0" err="1" smtClean="0"/>
              <a:t>Beskydy</a:t>
            </a:r>
            <a:r>
              <a:rPr lang="cs-CZ" dirty="0" smtClean="0"/>
              <a:t>-Jeseníky v letech 1927 až 1941. (</a:t>
            </a:r>
            <a:r>
              <a:rPr lang="cs-CZ" dirty="0" err="1" smtClean="0"/>
              <a:t>B.Pater</a:t>
            </a:r>
            <a:r>
              <a:rPr lang="cs-CZ" dirty="0" smtClean="0"/>
              <a:t>).</a:t>
            </a:r>
          </a:p>
          <a:p>
            <a:pPr algn="just"/>
            <a:r>
              <a:rPr lang="cs-CZ" dirty="0" smtClean="0"/>
              <a:t>Na obrovské výsledky odboru KČT Moravská Ostrava po roce 1948 navázaly nově vznikající odbory na území Ostravska, zejména Baník Ostrava.</a:t>
            </a:r>
          </a:p>
          <a:p>
            <a:pPr algn="just"/>
            <a:r>
              <a:rPr lang="cs-CZ" dirty="0" smtClean="0"/>
              <a:t> </a:t>
            </a:r>
            <a:endParaRPr lang="cs-CZ"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KČT Moravská Ostrava</a:t>
            </a:r>
            <a:endParaRPr lang="cs-CZ" dirty="0"/>
          </a:p>
        </p:txBody>
      </p:sp>
      <p:pic>
        <p:nvPicPr>
          <p:cNvPr id="33794" name="Picture 2" descr="C:\Documents and Settings\Administrator\Dokumenty\2018-odbor-moravska-ostrava (1).jpg"/>
          <p:cNvPicPr>
            <a:picLocks noChangeAspect="1" noChangeArrowheads="1"/>
          </p:cNvPicPr>
          <p:nvPr/>
        </p:nvPicPr>
        <p:blipFill>
          <a:blip r:embed="rId2" cstate="print"/>
          <a:srcRect/>
          <a:stretch>
            <a:fillRect/>
          </a:stretch>
        </p:blipFill>
        <p:spPr bwMode="auto">
          <a:xfrm>
            <a:off x="1835696" y="1412776"/>
            <a:ext cx="5832648" cy="4933132"/>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121196"/>
            <a:ext cx="8229600" cy="1143000"/>
          </a:xfrm>
        </p:spPr>
        <p:txBody>
          <a:bodyPr/>
          <a:lstStyle/>
          <a:p>
            <a:r>
              <a:rPr lang="cs-CZ" b="1" dirty="0" smtClean="0"/>
              <a:t>             Ing. Drahomír TROJKA </a:t>
            </a:r>
            <a:endParaRPr lang="cs-CZ" b="1" dirty="0"/>
          </a:p>
        </p:txBody>
      </p:sp>
      <p:pic>
        <p:nvPicPr>
          <p:cNvPr id="8195" name="Picture 3" descr="Trojka_1997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24" y="692696"/>
            <a:ext cx="1799084" cy="2250324"/>
          </a:xfrm>
          <a:prstGeom prst="rect">
            <a:avLst/>
          </a:prstGeom>
          <a:noFill/>
          <a:extLst>
            <a:ext uri="{909E8E84-426E-40DD-AFC4-6F175D3DCCD1}">
              <a14:hiddenFill xmlns:a14="http://schemas.microsoft.com/office/drawing/2010/main">
                <a:solidFill>
                  <a:srgbClr val="FFFFFF"/>
                </a:solidFill>
              </a14:hiddenFill>
            </a:ext>
          </a:extLst>
        </p:spPr>
      </p:pic>
      <p:sp>
        <p:nvSpPr>
          <p:cNvPr id="3" name="Obdélník 2"/>
          <p:cNvSpPr/>
          <p:nvPr/>
        </p:nvSpPr>
        <p:spPr>
          <a:xfrm>
            <a:off x="539552" y="3073781"/>
            <a:ext cx="8352928" cy="3416320"/>
          </a:xfrm>
          <a:prstGeom prst="rect">
            <a:avLst/>
          </a:prstGeom>
        </p:spPr>
        <p:txBody>
          <a:bodyPr wrap="square">
            <a:spAutoFit/>
          </a:bodyPr>
          <a:lstStyle/>
          <a:p>
            <a:pPr algn="just"/>
            <a:r>
              <a:rPr lang="cs-CZ" dirty="0" smtClean="0"/>
              <a:t>Byl </a:t>
            </a:r>
            <a:r>
              <a:rPr lang="cs-CZ" dirty="0"/>
              <a:t>duší, vizionářem a motivátorem činnosti celého odboru turistiky, kde zajišťoval </a:t>
            </a:r>
            <a:r>
              <a:rPr lang="cs-CZ" dirty="0" smtClean="0"/>
              <a:t>          a </a:t>
            </a:r>
            <a:r>
              <a:rPr lang="cs-CZ" dirty="0"/>
              <a:t>organizoval náplň činnosti dospělých turistů i činnosti turistických oddílů mládeže. S členy oddílu se pak věnoval mnoha formám turistiky, nejbližší mu však byla turistika lyžařská – o té hovořil jako o „prokleté vášni.“ Založil a mnoho let organizoval několik lyžařských přejezdů: lyžařský přejezd „Nejvyššími vrcholy Beskyd“, lyžařský přejezd „Nižšími vrcholy Beskyd“ a sérii lyžařských přejezdů „Slovenskými horami“. Pro lyžařskou turistiku pracoval i na krajské úrovni, jako předseda komise lyžařské turistiky Severomoravského KV ČSTV a na celostátní úrovni od roku 1986 v komisi lyžařské turistiky Svazu turistiky, dále pak Sekci lyžařské turistiky PR KČT. Za tuto obrovskou práci pro československou turistiku byl vyznamenán ÚV ČSTV Veřejným uznáním III. a II. stupně za zásluhy o rozvoj Československé tělesné výchovy. Na důchod se odstěhoval do Krnova, kde 22. 2. 1999 zemřel.</a:t>
            </a:r>
          </a:p>
        </p:txBody>
      </p:sp>
      <p:sp>
        <p:nvSpPr>
          <p:cNvPr id="4" name="TextovéPole 3"/>
          <p:cNvSpPr txBox="1"/>
          <p:nvPr/>
        </p:nvSpPr>
        <p:spPr>
          <a:xfrm>
            <a:off x="2771800" y="1052736"/>
            <a:ext cx="6120680" cy="2031325"/>
          </a:xfrm>
          <a:prstGeom prst="rect">
            <a:avLst/>
          </a:prstGeom>
          <a:noFill/>
        </p:spPr>
        <p:txBody>
          <a:bodyPr wrap="square" rtlCol="0">
            <a:spAutoFit/>
          </a:bodyPr>
          <a:lstStyle/>
          <a:p>
            <a:pPr algn="just"/>
            <a:r>
              <a:rPr lang="cs-CZ" dirty="0"/>
              <a:t>Narodil se 13. 3. 1927 v Hlubočci na Opavsku, převážnou část svého života prožil v Ostravě. Byl tělem i duší skaut, kterým se stal již v roce 1936 a s přestávkami, danými dějinnými událostmi, </a:t>
            </a:r>
            <a:r>
              <a:rPr lang="cs-CZ" strike="sngStrike" dirty="0" err="1"/>
              <a:t>jií</a:t>
            </a:r>
            <a:r>
              <a:rPr lang="cs-CZ" dirty="0" err="1"/>
              <a:t>m</a:t>
            </a:r>
            <a:r>
              <a:rPr lang="cs-CZ" dirty="0"/>
              <a:t> byl až do své smrti. Vzhledem k politické situaci již před rokem 1970 připravil se svými přáteli „půdu“ pro vytvoření turistického oddílu mládeže</a:t>
            </a:r>
            <a:r>
              <a:rPr lang="cs-CZ" b="1" dirty="0"/>
              <a:t> </a:t>
            </a:r>
            <a:r>
              <a:rPr lang="cs-CZ" dirty="0"/>
              <a:t>pod hlavičkou ČSTV, respektive TJ Sokol Hrabůvka. </a:t>
            </a:r>
          </a:p>
        </p:txBody>
      </p:sp>
    </p:spTree>
    <p:extLst>
      <p:ext uri="{BB962C8B-B14F-4D97-AF65-F5344CB8AC3E}">
        <p14:creationId xmlns:p14="http://schemas.microsoft.com/office/powerpoint/2010/main" val="32188983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descr="D:\Profil\Dokumenty\KČT_ústředí\Rady\Síň_slávy\Síň_slávy_zásobník_návrhů\113_Líba_Karel_Ostrava_HOTOVO\Líba Karel.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755576" y="476672"/>
            <a:ext cx="2114550" cy="2404110"/>
          </a:xfrm>
          <a:prstGeom prst="rect">
            <a:avLst/>
          </a:prstGeom>
          <a:noFill/>
          <a:ln>
            <a:noFill/>
          </a:ln>
        </p:spPr>
      </p:pic>
      <p:sp>
        <p:nvSpPr>
          <p:cNvPr id="4" name="Obdélník 3"/>
          <p:cNvSpPr/>
          <p:nvPr/>
        </p:nvSpPr>
        <p:spPr>
          <a:xfrm>
            <a:off x="497256" y="3140968"/>
            <a:ext cx="8064896" cy="3416320"/>
          </a:xfrm>
          <a:prstGeom prst="rect">
            <a:avLst/>
          </a:prstGeom>
        </p:spPr>
        <p:txBody>
          <a:bodyPr wrap="square">
            <a:spAutoFit/>
          </a:bodyPr>
          <a:lstStyle/>
          <a:p>
            <a:pPr algn="just"/>
            <a:r>
              <a:rPr lang="cs-CZ" b="1" dirty="0" smtClean="0"/>
              <a:t>Za </a:t>
            </a:r>
            <a:r>
              <a:rPr lang="cs-CZ" b="1" dirty="0"/>
              <a:t>2. sv. války se zapojil do ilegální činnosti v ilegální skautské organizaci a do Klubu českých turistů. Po válce obnovil skautský oddíl, po roce 1948 přešel s oddílem do dělnické tělovýchovné jednoty a vytvořil legendární ostravský chlapecký tábornický oddíl BVÚ s 60 – 70 členy ve věku 10 až 20 let, který existuje dodnes. Oddíl vedl na výpravy do okolí Ostravy každý víkend, od roku 1946 každoročně na letní stanové tábory. Na výpravách a táborech náruživě fotografoval. Od roku 1994 předal vedení oddílu svým nástupcům, ale až do svého skonu 28. 7. 2000 se podílel na jeho činnosti. Jeho popel je rozptýlen na nejmilejším místě v </a:t>
            </a:r>
            <a:r>
              <a:rPr lang="cs-CZ" b="1" dirty="0" err="1"/>
              <a:t>Pochni</a:t>
            </a:r>
            <a:r>
              <a:rPr lang="cs-CZ" b="1" dirty="0"/>
              <a:t> na Bruntálsku.</a:t>
            </a:r>
            <a:endParaRPr lang="cs-CZ" dirty="0"/>
          </a:p>
          <a:p>
            <a:pPr algn="just"/>
            <a:r>
              <a:rPr lang="cs-CZ" b="1" dirty="0"/>
              <a:t>	Byl oceněn Junáckým křížem, byl nositelem nejvyššího zlatého Březového lístku. Je označován jako „ostravský Foglar“. Na klubovně oddílu Křišťanova 15 v Ostravě – Přívoze je umístěna pamětní deska a je po něm v Ostravě – Přívoze pojmenována ulice Karla Líby.</a:t>
            </a:r>
            <a:endParaRPr lang="cs-CZ" dirty="0"/>
          </a:p>
        </p:txBody>
      </p:sp>
      <p:sp>
        <p:nvSpPr>
          <p:cNvPr id="7" name="TextovéPole 6"/>
          <p:cNvSpPr txBox="1"/>
          <p:nvPr/>
        </p:nvSpPr>
        <p:spPr>
          <a:xfrm>
            <a:off x="3478168" y="476672"/>
            <a:ext cx="5285742" cy="707886"/>
          </a:xfrm>
          <a:prstGeom prst="rect">
            <a:avLst/>
          </a:prstGeom>
          <a:noFill/>
        </p:spPr>
        <p:txBody>
          <a:bodyPr wrap="none" rtlCol="0">
            <a:spAutoFit/>
          </a:bodyPr>
          <a:lstStyle/>
          <a:p>
            <a:r>
              <a:rPr lang="cs-CZ" sz="4000" b="1" dirty="0" smtClean="0"/>
              <a:t>Karel LÍBA – 1924 - 2000</a:t>
            </a:r>
            <a:endParaRPr lang="cs-CZ" sz="4000" b="1" dirty="0"/>
          </a:p>
        </p:txBody>
      </p:sp>
      <p:sp>
        <p:nvSpPr>
          <p:cNvPr id="8" name="TextovéPole 7"/>
          <p:cNvSpPr txBox="1"/>
          <p:nvPr/>
        </p:nvSpPr>
        <p:spPr>
          <a:xfrm>
            <a:off x="3478168" y="1215446"/>
            <a:ext cx="5083984" cy="1754326"/>
          </a:xfrm>
          <a:prstGeom prst="rect">
            <a:avLst/>
          </a:prstGeom>
          <a:noFill/>
        </p:spPr>
        <p:txBody>
          <a:bodyPr wrap="square" rtlCol="0">
            <a:spAutoFit/>
          </a:bodyPr>
          <a:lstStyle/>
          <a:p>
            <a:pPr algn="just"/>
            <a:r>
              <a:rPr lang="cs-CZ" b="1" dirty="0"/>
              <a:t>Narodil se 17. 11. 1924 v Jiřicích u Brandýsa nad Labem, od 30. let žil s rodiči v Ostravě. Vyučil se krejčím, v roce 1948 nastoupil v Ostravě – Přívoze v Koksovně generála Svobody, kde pracoval až do odchodu do důchodu, naposled jako požární </a:t>
            </a:r>
            <a:r>
              <a:rPr lang="cs-CZ" b="1" dirty="0" err="1"/>
              <a:t>preventista</a:t>
            </a:r>
            <a:r>
              <a:rPr lang="cs-CZ" b="1" dirty="0"/>
              <a:t>.</a:t>
            </a:r>
            <a:endParaRPr lang="cs-CZ" dirty="0"/>
          </a:p>
        </p:txBody>
      </p:sp>
    </p:spTree>
    <p:extLst>
      <p:ext uri="{BB962C8B-B14F-4D97-AF65-F5344CB8AC3E}">
        <p14:creationId xmlns:p14="http://schemas.microsoft.com/office/powerpoint/2010/main" val="17670056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23528" y="764704"/>
            <a:ext cx="6131024" cy="1143000"/>
          </a:xfrm>
        </p:spPr>
        <p:txBody>
          <a:bodyPr/>
          <a:lstStyle/>
          <a:p>
            <a:pPr algn="r"/>
            <a:r>
              <a:rPr lang="cs-CZ" dirty="0" smtClean="0"/>
              <a:t>Josef Drozdek 1941 - 2019</a:t>
            </a:r>
            <a:endParaRPr lang="cs-CZ" dirty="0"/>
          </a:p>
        </p:txBody>
      </p:sp>
      <p:pic>
        <p:nvPicPr>
          <p:cNvPr id="3" name="Obrázek 2" descr="D:\Profil\Dokumenty\KČT_ústředí\Rady\Síň_slávy\2022\Síň_Slávy_2022\113_Drozdek_Josef\Drozdek Josef 2a.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224" y="332656"/>
            <a:ext cx="2057400" cy="2338576"/>
          </a:xfrm>
          <a:prstGeom prst="rect">
            <a:avLst/>
          </a:prstGeom>
          <a:noFill/>
          <a:ln>
            <a:noFill/>
          </a:ln>
        </p:spPr>
      </p:pic>
      <p:sp>
        <p:nvSpPr>
          <p:cNvPr id="4" name="TextovéPole 3"/>
          <p:cNvSpPr txBox="1"/>
          <p:nvPr/>
        </p:nvSpPr>
        <p:spPr>
          <a:xfrm>
            <a:off x="539552" y="2924944"/>
            <a:ext cx="8106072" cy="2862322"/>
          </a:xfrm>
          <a:prstGeom prst="rect">
            <a:avLst/>
          </a:prstGeom>
          <a:noFill/>
        </p:spPr>
        <p:txBody>
          <a:bodyPr wrap="square" rtlCol="0">
            <a:spAutoFit/>
          </a:bodyPr>
          <a:lstStyle/>
          <a:p>
            <a:pPr algn="just"/>
            <a:r>
              <a:rPr lang="cs-CZ" dirty="0"/>
              <a:t>Narodil se 3. února 1941 ve Velké </a:t>
            </a:r>
            <a:r>
              <a:rPr lang="cs-CZ" dirty="0" err="1"/>
              <a:t>Polomi</a:t>
            </a:r>
            <a:r>
              <a:rPr lang="cs-CZ" dirty="0"/>
              <a:t>. Pracoval jako kovář a zámečník v Nové huti v Ostravě, bydlel v Horní Lhotě na Opavsku. Od roku 1975 byl ve výboru TJ a začal pracovat ve výboru Svazu turistiky okresu Opava a v předsednictvu Svazu turistiky Severomoravského kraje. V Horní Lhotě se stal předsedou odboru turistiky </a:t>
            </a:r>
            <a:r>
              <a:rPr lang="cs-CZ" dirty="0" smtClean="0"/>
              <a:t>                   a </a:t>
            </a:r>
            <a:r>
              <a:rPr lang="cs-CZ" dirty="0"/>
              <a:t>předsedou TJ Sokol. Dlouhá léta pořádal Pochod a cyklojízdu osvobození, DEP Okolo ČR a Severomoravské, později Moravskoslezské vrcholy.</a:t>
            </a:r>
          </a:p>
          <a:p>
            <a:pPr algn="just"/>
            <a:r>
              <a:rPr lang="cs-CZ" dirty="0"/>
              <a:t>Po obnově KČT působil jako člen a předseda oblasti Slezsko, člen výboru oblasti Moravskoslezské, předseda její komise pěší turistiky a člen kontrolní komise oblasti. Za svou činnost byl v roce 2012 oceněn Čestným odznakem Vojty Náprstka</a:t>
            </a:r>
          </a:p>
          <a:p>
            <a:pPr algn="just"/>
            <a:r>
              <a:rPr lang="cs-CZ" dirty="0"/>
              <a:t>Zemřel 3. června 2019 v Ostravě, je pohřben v Horní Lhotě.</a:t>
            </a:r>
          </a:p>
        </p:txBody>
      </p:sp>
    </p:spTree>
    <p:extLst>
      <p:ext uri="{BB962C8B-B14F-4D97-AF65-F5344CB8AC3E}">
        <p14:creationId xmlns:p14="http://schemas.microsoft.com/office/powerpoint/2010/main" val="19237428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9512" y="404664"/>
            <a:ext cx="6552728" cy="1143000"/>
          </a:xfrm>
        </p:spPr>
        <p:txBody>
          <a:bodyPr>
            <a:normAutofit fontScale="90000"/>
          </a:bodyPr>
          <a:lstStyle/>
          <a:p>
            <a:pPr algn="just"/>
            <a:r>
              <a:rPr lang="cs-CZ" dirty="0" smtClean="0"/>
              <a:t>Mgr. Jan SLÁDEK  1945 - 2020</a:t>
            </a:r>
            <a:endParaRPr lang="cs-CZ" dirty="0"/>
          </a:p>
        </p:txBody>
      </p:sp>
      <p:pic>
        <p:nvPicPr>
          <p:cNvPr id="3" name="Obrázek 2" descr="D:\Profil\Dokumenty\Foto\GALERIE\Sládek_Jan\2016_Honza Sládek_konference.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224" y="260649"/>
            <a:ext cx="2210882" cy="2304256"/>
          </a:xfrm>
          <a:prstGeom prst="rect">
            <a:avLst/>
          </a:prstGeom>
          <a:noFill/>
          <a:ln>
            <a:noFill/>
          </a:ln>
        </p:spPr>
      </p:pic>
      <p:sp>
        <p:nvSpPr>
          <p:cNvPr id="4" name="TextovéPole 3"/>
          <p:cNvSpPr txBox="1"/>
          <p:nvPr/>
        </p:nvSpPr>
        <p:spPr>
          <a:xfrm>
            <a:off x="323528" y="1268760"/>
            <a:ext cx="6120680" cy="1477328"/>
          </a:xfrm>
          <a:prstGeom prst="rect">
            <a:avLst/>
          </a:prstGeom>
          <a:noFill/>
        </p:spPr>
        <p:txBody>
          <a:bodyPr wrap="square" rtlCol="0">
            <a:spAutoFit/>
          </a:bodyPr>
          <a:lstStyle/>
          <a:p>
            <a:pPr algn="just"/>
            <a:r>
              <a:rPr lang="cs-CZ" dirty="0"/>
              <a:t>Narodil se 26. září 1945 v Horních Datyních u Ostravy. Vyučil se zámečníkem, pracoval jako mistr odborné výchovy na učilišti Nové huti Ostrava. Později absolvoval Pedagogickou fakultu v Ostravě a Filozofickou fakultu v Olomouci, kde zastával vedoucího domova mládeže a zástupce ředitele učiliště.</a:t>
            </a:r>
          </a:p>
        </p:txBody>
      </p:sp>
      <p:sp>
        <p:nvSpPr>
          <p:cNvPr id="5" name="TextovéPole 4"/>
          <p:cNvSpPr txBox="1"/>
          <p:nvPr/>
        </p:nvSpPr>
        <p:spPr>
          <a:xfrm>
            <a:off x="323528" y="2746088"/>
            <a:ext cx="8568952" cy="3970318"/>
          </a:xfrm>
          <a:prstGeom prst="rect">
            <a:avLst/>
          </a:prstGeom>
          <a:noFill/>
        </p:spPr>
        <p:txBody>
          <a:bodyPr wrap="square" rtlCol="0">
            <a:spAutoFit/>
          </a:bodyPr>
          <a:lstStyle/>
          <a:p>
            <a:pPr algn="just"/>
            <a:r>
              <a:rPr lang="cs-CZ" dirty="0"/>
              <a:t>Věnoval se silniční cyklistice, v roce 1962 založil turistický oddíl a do své smrti byl většinou jeho předsedou. V oddílu se věnoval turistickým závodům, pořádal vodácké tábory a </a:t>
            </a:r>
            <a:r>
              <a:rPr lang="cs-CZ" dirty="0" smtClean="0"/>
              <a:t>od      </a:t>
            </a:r>
            <a:r>
              <a:rPr lang="cs-CZ" dirty="0"/>
              <a:t>r. 1967 pořádal zimní táboření Klondyke v Beskydech. Pro svůj odbor i pro veřejnost pořádal turistické pochody, akce vysokohorské turistiky i jeskyňářství, ale také různé společenské akce</a:t>
            </a:r>
            <a:r>
              <a:rPr lang="cs-CZ" dirty="0" smtClean="0"/>
              <a:t>. Působil </a:t>
            </a:r>
            <a:r>
              <a:rPr lang="cs-CZ" dirty="0"/>
              <a:t>v okresních a krajských turistických orgánech, zejména v lyžařské a vodní turistice. Po obnově KČT se zapojil v oblasti Beskydy a v oblasti Moravskoslezské jako místopředseda a zajistil vytvoření sekcí pro jednotlivé druhy turistiky. V roce 2003 byl jedním z iniciátorů charitativní akce Novoroční čtyřlístek. V roce 2000 se účastnil oslavy 100 let chaty Češka </a:t>
            </a:r>
            <a:r>
              <a:rPr lang="cs-CZ" dirty="0" err="1"/>
              <a:t>koča</a:t>
            </a:r>
            <a:r>
              <a:rPr lang="cs-CZ" dirty="0"/>
              <a:t> ve Slovinsku a začal organizovat každoroční oslavu jubilea beskydských turistických chat. Začal se zajímat o historii turistiky, vedl sekci historie Moravskoslezské oblasti, historie beskydských chat a v roce 2013 se stal předsedou rady Síně slávy české turistiky. V roce 2000 byl oceněn Čestným odznakem Vojty Náprstka a v roce 2013 plaketou arch. Vratislava Pasovského.</a:t>
            </a:r>
          </a:p>
          <a:p>
            <a:pPr algn="just"/>
            <a:r>
              <a:rPr lang="cs-CZ" dirty="0"/>
              <a:t>Po dlouhé nemoci zemřel 18. února 2020 v Horních Datyních, kde je také pochován.</a:t>
            </a:r>
          </a:p>
        </p:txBody>
      </p:sp>
    </p:spTree>
    <p:extLst>
      <p:ext uri="{BB962C8B-B14F-4D97-AF65-F5344CB8AC3E}">
        <p14:creationId xmlns:p14="http://schemas.microsoft.com/office/powerpoint/2010/main" val="24566830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341784"/>
            <a:ext cx="8229600" cy="1143000"/>
          </a:xfrm>
        </p:spPr>
        <p:txBody>
          <a:bodyPr>
            <a:noAutofit/>
          </a:bodyPr>
          <a:lstStyle/>
          <a:p>
            <a:pPr algn="l"/>
            <a:r>
              <a:rPr lang="cs-CZ" sz="3600" dirty="0" smtClean="0"/>
              <a:t>Výhled na další období 2023 …</a:t>
            </a:r>
            <a:br>
              <a:rPr lang="cs-CZ" sz="3600" dirty="0" smtClean="0"/>
            </a:br>
            <a:r>
              <a:rPr lang="cs-CZ" sz="3200" dirty="0" smtClean="0"/>
              <a:t>Síň slávy celostátní a oblasti Moravskoslezské</a:t>
            </a:r>
            <a:endParaRPr lang="cs-CZ" sz="3200" dirty="0"/>
          </a:p>
        </p:txBody>
      </p:sp>
      <p:sp>
        <p:nvSpPr>
          <p:cNvPr id="3" name="TextovéPole 2"/>
          <p:cNvSpPr txBox="1"/>
          <p:nvPr/>
        </p:nvSpPr>
        <p:spPr>
          <a:xfrm>
            <a:off x="677880" y="1484784"/>
            <a:ext cx="7632848" cy="5324535"/>
          </a:xfrm>
          <a:prstGeom prst="rect">
            <a:avLst/>
          </a:prstGeom>
          <a:noFill/>
        </p:spPr>
        <p:txBody>
          <a:bodyPr wrap="square" rtlCol="0">
            <a:spAutoFit/>
          </a:bodyPr>
          <a:lstStyle/>
          <a:p>
            <a:r>
              <a:rPr lang="cs-CZ" sz="1600" dirty="0" smtClean="0"/>
              <a:t>Josef a Ludmila </a:t>
            </a:r>
            <a:r>
              <a:rPr lang="cs-CZ" sz="1600" dirty="0" err="1" smtClean="0"/>
              <a:t>Votoupalovi</a:t>
            </a:r>
            <a:r>
              <a:rPr lang="cs-CZ" sz="1600" dirty="0" smtClean="0"/>
              <a:t>, nositelé ČO Vojty Náprstka , KČT Nová huť Ostrava</a:t>
            </a:r>
          </a:p>
          <a:p>
            <a:endParaRPr lang="cs-CZ" sz="1600" dirty="0"/>
          </a:p>
          <a:p>
            <a:r>
              <a:rPr lang="cs-CZ" sz="1600" dirty="0" smtClean="0"/>
              <a:t>Vlastislav </a:t>
            </a:r>
            <a:r>
              <a:rPr lang="cs-CZ" sz="1600" dirty="0" err="1" smtClean="0"/>
              <a:t>Mokrosz</a:t>
            </a:r>
            <a:r>
              <a:rPr lang="cs-CZ" sz="1600" dirty="0" smtClean="0"/>
              <a:t>, nositel ČO Vojty Náprstka, KČT Protěž Frýdek Místek</a:t>
            </a:r>
          </a:p>
          <a:p>
            <a:endParaRPr lang="cs-CZ" sz="1600" dirty="0"/>
          </a:p>
          <a:p>
            <a:r>
              <a:rPr lang="cs-CZ" sz="1600" dirty="0" smtClean="0"/>
              <a:t>Augustin </a:t>
            </a:r>
            <a:r>
              <a:rPr lang="cs-CZ" sz="1600" dirty="0" err="1" smtClean="0"/>
              <a:t>Martynek</a:t>
            </a:r>
            <a:r>
              <a:rPr lang="cs-CZ" sz="1600" dirty="0" smtClean="0"/>
              <a:t>, KČT Mosty u Jablunkova</a:t>
            </a:r>
          </a:p>
          <a:p>
            <a:endParaRPr lang="cs-CZ" sz="1600" dirty="0"/>
          </a:p>
          <a:p>
            <a:r>
              <a:rPr lang="cs-CZ" sz="1600" dirty="0" smtClean="0"/>
              <a:t>Vilém </a:t>
            </a:r>
            <a:r>
              <a:rPr lang="cs-CZ" sz="1600" dirty="0" err="1" smtClean="0"/>
              <a:t>Bretz</a:t>
            </a:r>
            <a:r>
              <a:rPr lang="cs-CZ" sz="1600" dirty="0" smtClean="0"/>
              <a:t>, KČT Hradec nad Moravicí</a:t>
            </a:r>
          </a:p>
          <a:p>
            <a:endParaRPr lang="cs-CZ" sz="1600" dirty="0"/>
          </a:p>
          <a:p>
            <a:r>
              <a:rPr lang="cs-CZ" sz="1600" dirty="0" smtClean="0"/>
              <a:t>MUDr. Zdeněk Fiedler, KČT TJ Nový Jičín</a:t>
            </a:r>
          </a:p>
          <a:p>
            <a:endParaRPr lang="cs-CZ" sz="1600" dirty="0"/>
          </a:p>
          <a:p>
            <a:r>
              <a:rPr lang="cs-CZ" sz="1600" dirty="0" smtClean="0"/>
              <a:t>Alois  Winkler, KČT Nová huť Ostrava</a:t>
            </a:r>
          </a:p>
          <a:p>
            <a:endParaRPr lang="cs-CZ" sz="1600" dirty="0"/>
          </a:p>
          <a:p>
            <a:r>
              <a:rPr lang="cs-CZ" sz="1600" dirty="0" smtClean="0"/>
              <a:t>Ladislav Šárka, KČT  Krnov</a:t>
            </a:r>
          </a:p>
          <a:p>
            <a:endParaRPr lang="cs-CZ" sz="1600" dirty="0"/>
          </a:p>
          <a:p>
            <a:r>
              <a:rPr lang="cs-CZ" sz="1600" dirty="0" smtClean="0"/>
              <a:t>Vlasta </a:t>
            </a:r>
            <a:r>
              <a:rPr lang="cs-CZ" sz="1600" dirty="0" err="1" smtClean="0"/>
              <a:t>Blizňáková</a:t>
            </a:r>
            <a:r>
              <a:rPr lang="cs-CZ" sz="1600" dirty="0" smtClean="0"/>
              <a:t>, KČT </a:t>
            </a:r>
            <a:r>
              <a:rPr lang="cs-CZ" sz="1600" dirty="0" smtClean="0"/>
              <a:t>Frýdek-Místek</a:t>
            </a:r>
          </a:p>
          <a:p>
            <a:endParaRPr lang="cs-CZ" sz="1600" dirty="0"/>
          </a:p>
          <a:p>
            <a:r>
              <a:rPr lang="cs-CZ" sz="1600" dirty="0" smtClean="0"/>
              <a:t>Dr. Ing. Jan </a:t>
            </a:r>
            <a:r>
              <a:rPr lang="cs-CZ" sz="1600" dirty="0" err="1" smtClean="0"/>
              <a:t>Břuska</a:t>
            </a:r>
            <a:r>
              <a:rPr lang="cs-CZ" sz="1600" dirty="0" smtClean="0"/>
              <a:t>, KČT Frenštát pod Radhoštěm </a:t>
            </a:r>
          </a:p>
          <a:p>
            <a:endParaRPr lang="cs-CZ" sz="1600" dirty="0"/>
          </a:p>
          <a:p>
            <a:r>
              <a:rPr lang="cs-CZ" sz="1600" dirty="0" smtClean="0"/>
              <a:t>František Vychodil, </a:t>
            </a:r>
            <a:r>
              <a:rPr lang="cs-CZ" sz="1600" smtClean="0"/>
              <a:t>KČT Rýmařov</a:t>
            </a:r>
            <a:endParaRPr lang="cs-CZ" sz="1600" dirty="0" smtClean="0"/>
          </a:p>
          <a:p>
            <a:endParaRPr lang="cs-CZ" dirty="0"/>
          </a:p>
          <a:p>
            <a:r>
              <a:rPr lang="cs-CZ" dirty="0" smtClean="0"/>
              <a:t>………..……Prosíme o náměty na připomínku dalších osobnosti……………………</a:t>
            </a:r>
            <a:endParaRPr lang="cs-CZ" dirty="0"/>
          </a:p>
        </p:txBody>
      </p:sp>
    </p:spTree>
    <p:extLst>
      <p:ext uri="{BB962C8B-B14F-4D97-AF65-F5344CB8AC3E}">
        <p14:creationId xmlns:p14="http://schemas.microsoft.com/office/powerpoint/2010/main" val="35307976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714375" y="433388"/>
            <a:ext cx="7715250" cy="5991225"/>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538163" y="376238"/>
            <a:ext cx="8067675" cy="6105525"/>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l="4013" t="19000" r="40000" b="18001"/>
          <a:stretch>
            <a:fillRect/>
          </a:stretch>
        </p:blipFill>
        <p:spPr bwMode="auto">
          <a:xfrm>
            <a:off x="323528" y="692696"/>
            <a:ext cx="8532440" cy="54006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p:cNvPicPr/>
          <p:nvPr/>
        </p:nvPicPr>
        <p:blipFill>
          <a:blip r:embed="rId2" cstate="print"/>
          <a:srcRect l="4784" t="20963" r="32703" b="9348"/>
          <a:stretch>
            <a:fillRect/>
          </a:stretch>
        </p:blipFill>
        <p:spPr bwMode="auto">
          <a:xfrm>
            <a:off x="827584" y="908720"/>
            <a:ext cx="7704856" cy="5472608"/>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Documents and Settings\Administrator\Dokumenty\robertsrkal.jpg"/>
          <p:cNvPicPr>
            <a:picLocks noChangeAspect="1" noChangeArrowheads="1"/>
          </p:cNvPicPr>
          <p:nvPr/>
        </p:nvPicPr>
        <p:blipFill>
          <a:blip r:embed="rId2" cstate="print"/>
          <a:srcRect/>
          <a:stretch>
            <a:fillRect/>
          </a:stretch>
        </p:blipFill>
        <p:spPr bwMode="auto">
          <a:xfrm>
            <a:off x="755576" y="731023"/>
            <a:ext cx="7523999" cy="5218257"/>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Documents and Settings\Administrator\Dokumenty\eduardparma.jpg"/>
          <p:cNvPicPr>
            <a:picLocks noChangeAspect="1" noChangeArrowheads="1"/>
          </p:cNvPicPr>
          <p:nvPr/>
        </p:nvPicPr>
        <p:blipFill>
          <a:blip r:embed="rId2" cstate="print"/>
          <a:srcRect/>
          <a:stretch>
            <a:fillRect/>
          </a:stretch>
        </p:blipFill>
        <p:spPr bwMode="auto">
          <a:xfrm>
            <a:off x="739369" y="764705"/>
            <a:ext cx="7577047" cy="526727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Documents and Settings\Administrator\Dokumenty\janvalecek.jpg"/>
          <p:cNvPicPr>
            <a:picLocks noChangeAspect="1" noChangeArrowheads="1"/>
          </p:cNvPicPr>
          <p:nvPr/>
        </p:nvPicPr>
        <p:blipFill>
          <a:blip r:embed="rId2" cstate="print"/>
          <a:srcRect/>
          <a:stretch>
            <a:fillRect/>
          </a:stretch>
        </p:blipFill>
        <p:spPr bwMode="auto">
          <a:xfrm>
            <a:off x="765863" y="764704"/>
            <a:ext cx="7715143" cy="5400600"/>
          </a:xfrm>
          <a:prstGeom prst="rect">
            <a:avLst/>
          </a:prstGeom>
          <a:noFill/>
        </p:spPr>
      </p:pic>
    </p:spTree>
  </p:cSld>
  <p:clrMapOvr>
    <a:masterClrMapping/>
  </p:clrMapOvr>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309</TotalTime>
  <Words>668</Words>
  <Application>Microsoft Office PowerPoint</Application>
  <PresentationFormat>Předvádění na obrazovce (4:3)</PresentationFormat>
  <Paragraphs>81</Paragraphs>
  <Slides>28</Slides>
  <Notes>0</Notes>
  <HiddenSlides>0</HiddenSlides>
  <MMClips>0</MMClips>
  <ScaleCrop>false</ScaleCrop>
  <HeadingPairs>
    <vt:vector size="4" baseType="variant">
      <vt:variant>
        <vt:lpstr>Motiv</vt:lpstr>
      </vt:variant>
      <vt:variant>
        <vt:i4>1</vt:i4>
      </vt:variant>
      <vt:variant>
        <vt:lpstr>Nadpisy snímků</vt:lpstr>
      </vt:variant>
      <vt:variant>
        <vt:i4>28</vt:i4>
      </vt:variant>
    </vt:vector>
  </HeadingPairs>
  <TitlesOfParts>
    <vt:vector size="29" baseType="lpstr">
      <vt:lpstr>Motiv sady Office</vt:lpstr>
      <vt:lpstr>Historie KČT </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Pohorská jednota Radhošť </vt:lpstr>
      <vt:lpstr>Prezentace aplikace PowerPoint</vt:lpstr>
      <vt:lpstr>Jan Evangelista Ježíšek</vt:lpstr>
      <vt:lpstr>Ing. Vojtěch Houdek</vt:lpstr>
      <vt:lpstr>Kubáňovi z Martiňáku</vt:lpstr>
      <vt:lpstr>Rodina Kubáňova</vt:lpstr>
      <vt:lpstr>Prezentace aplikace PowerPoint</vt:lpstr>
      <vt:lpstr>KČT Moravská Ostrava</vt:lpstr>
      <vt:lpstr>KČT Moravská Ostrava</vt:lpstr>
      <vt:lpstr>             Ing. Drahomír TROJKA </vt:lpstr>
      <vt:lpstr>Prezentace aplikace PowerPoint</vt:lpstr>
      <vt:lpstr>Josef Drozdek 1941 - 2019</vt:lpstr>
      <vt:lpstr>Mgr. Jan SLÁDEK  1945 - 2020</vt:lpstr>
      <vt:lpstr>Výhled na další období 2023 … Síň slávy celostátní a oblasti Moravskoslezské</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Historie KČT</dc:title>
  <dc:creator>Boháč Břetislav, Ing.</dc:creator>
  <cp:lastModifiedBy>Boháč Břetislav</cp:lastModifiedBy>
  <cp:revision>16</cp:revision>
  <dcterms:created xsi:type="dcterms:W3CDTF">2017-11-02T19:37:43Z</dcterms:created>
  <dcterms:modified xsi:type="dcterms:W3CDTF">2022-11-12T12:39:07Z</dcterms:modified>
</cp:coreProperties>
</file>