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6858000" cx="9144000"/>
  <p:notesSz cx="6858000" cy="9144000"/>
  <p:embeddedFontLst>
    <p:embeddedFont>
      <p:font typeface="Constanti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6" roundtripDataSignature="AMtx7mhAFOfdM9hipyL06/e/cXSuB9Ux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18441E-848F-47A1-8894-1F60383EEE7C}">
  <a:tblStyle styleId="{3018441E-848F-47A1-8894-1F60383EEE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Constantia-bold.fntdata"/><Relationship Id="rId10" Type="http://schemas.openxmlformats.org/officeDocument/2006/relationships/slide" Target="slides/slide3.xml"/><Relationship Id="rId32" Type="http://schemas.openxmlformats.org/officeDocument/2006/relationships/font" Target="fonts/Constantia-regular.fntdata"/><Relationship Id="rId13" Type="http://schemas.openxmlformats.org/officeDocument/2006/relationships/slide" Target="slides/slide6.xml"/><Relationship Id="rId35" Type="http://schemas.openxmlformats.org/officeDocument/2006/relationships/font" Target="fonts/Constantia-boldItalic.fntdata"/><Relationship Id="rId12" Type="http://schemas.openxmlformats.org/officeDocument/2006/relationships/slide" Target="slides/slide5.xml"/><Relationship Id="rId34" Type="http://schemas.openxmlformats.org/officeDocument/2006/relationships/font" Target="fonts/Constantia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791b395a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0791b395a1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791b395a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0791b395a1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791b395a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0791b395a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7df0cf20b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7df0cf20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07df0cf20b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07df0cf20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7df0cf20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07df0cf20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7df0cf20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07df0cf20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07df0cf20b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07df0cf20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7df0cf20b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7df0cf20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7df0cf20b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07df0cf20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7df0cf20b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7df0cf20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7df0cf20b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07df0cf20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791b395a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0791b395a1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7df0cf20b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7df0cf20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22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22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1" name="Google Shape;91;p22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2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22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13" name="Google Shape;13;p12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1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30" name="Google Shape;30;p1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1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gif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ctrTitle"/>
          </p:nvPr>
        </p:nvSpPr>
        <p:spPr>
          <a:xfrm>
            <a:off x="395536" y="1484784"/>
            <a:ext cx="8352927" cy="17931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cs-CZ"/>
              <a:t>KČT, oblast Moravskoslezská</a:t>
            </a:r>
            <a:endParaRPr/>
          </a:p>
        </p:txBody>
      </p:sp>
      <p:sp>
        <p:nvSpPr>
          <p:cNvPr id="111" name="Google Shape;111;p1"/>
          <p:cNvSpPr txBox="1"/>
          <p:nvPr>
            <p:ph idx="1" type="subTitle"/>
          </p:nvPr>
        </p:nvSpPr>
        <p:spPr>
          <a:xfrm>
            <a:off x="524700" y="3644895"/>
            <a:ext cx="7854600" cy="27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cs-CZ" sz="4400"/>
              <a:t>Stručná historie</a:t>
            </a:r>
            <a:endParaRPr sz="4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cs-CZ" sz="4400"/>
              <a:t>2003 - 2022</a:t>
            </a:r>
            <a:endParaRPr sz="4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cs-CZ" sz="3200"/>
              <a:t>Konference  12.2.2023</a:t>
            </a:r>
            <a:endParaRPr sz="3200"/>
          </a:p>
        </p:txBody>
      </p:sp>
      <p:pic>
        <p:nvPicPr>
          <p:cNvPr descr="F:\PC\KČT\logo KČT barevné.jpg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0302" y="3956293"/>
            <a:ext cx="1551801" cy="154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Dokumenty\logo-kct-old-110.gif" id="113" name="Google Shape;1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8799" y="3953811"/>
            <a:ext cx="1551806" cy="155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4306" y="609826"/>
            <a:ext cx="3075388" cy="16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752475"/>
            <a:ext cx="5410200" cy="61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791b395a1_0_1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Složení výboru a revizní komise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volební období 2011-2014</a:t>
            </a:r>
            <a:endParaRPr/>
          </a:p>
        </p:txBody>
      </p:sp>
      <p:sp>
        <p:nvSpPr>
          <p:cNvPr id="171" name="Google Shape;171;g20791b395a1_0_14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Ing. Břetislav Boháč - předseda, Bc.</a:t>
            </a:r>
            <a:r>
              <a:rPr lang="cs-CZ" sz="2200">
                <a:latin typeface="Arial"/>
                <a:ea typeface="Arial"/>
                <a:cs typeface="Arial"/>
                <a:sym typeface="Arial"/>
              </a:rPr>
              <a:t>Renata Kotalová – členka výboru, ekonomika, projekty, Jan Klega - místopředseda pro organizaci, propagace, Stanislav Prais – krajská rada A-TOM, od 10/2010, Miroslav Karas  - člen výboru, krajská komise značení, Zbyněk Husák – člen výboru, programová rada, Josef Čigelský – člen výboru, klasifikace, Jiří Stejskalík – člen výboru, technická sekce, Jiří Němec – člen výboru, technická sekce, Pavel Růžička – člen výboru, technická sekce, Daniel Ševčík – člen výboru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Mgr. Jitka Musilová – předsedkyně revizní komise, Miloslava Sedlačíková – členka RK, Josef Drozdek – člen RK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791b395a1_0_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Složení výboru a revizní komise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volební období 2016-2019</a:t>
            </a:r>
            <a:endParaRPr/>
          </a:p>
        </p:txBody>
      </p:sp>
      <p:sp>
        <p:nvSpPr>
          <p:cNvPr id="177" name="Google Shape;177;g20791b395a1_0_30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Břetislav Boháč - předseda, Jan Klega - místopředseda pro organizaci, propagaci, Petr Holuša - místopředseda pro majetek, program, Zbyněk Husák - člen výboru, programová rada, Radovan Holub – člen výboru, programová rada, Renata Kotalová - členka výboru, Kalendář, Stanislav Prais - člen výboru, krajská rada A-TOM, metodika (od r. 2016), Miroslav Karas  - člen výboru, krajská komise značení, Josef Čigelský - člen výboru, klasifikace, Martin Jaterka -  člen výboru, technická sekce, Jiří Němec - člen výboru, technická sekce, Jana Glombová - členka výboru, technická sekce, Oldřich Žurek - člen výboru, technická sekce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Vratislav Jagla - předseda kontrolní komise, Josef Drozdek – člen kontrolní komise, Vlastimil Kusák - člen kontrolní komise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791b395a1_0_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Složení výboru a revizní komise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volební období 2019-2022</a:t>
            </a:r>
            <a:endParaRPr/>
          </a:p>
        </p:txBody>
      </p:sp>
      <p:sp>
        <p:nvSpPr>
          <p:cNvPr id="183" name="Google Shape;183;g20791b395a1_0_19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Petr Holuša -předseda, Jan Klega - místopředseda pro organizaci, Břetislav Boháč - místopředseda, oblast historie KČT, Zbyněk Husák - člen výboru, předseda Programové rady, Renata Kotalová - členka výboru, kalendář, propagace, Jan Říčný - člen výboru, legislatíva odborů, Ondřej Burel - člen výboru, web, propagace, Vladimír Peter	zástupce Moravskoslezské krajské rady ATOM, Miroslav Karas  	předseda Krajské komise značení - od r. 2022 Stanislav Duchek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Arial"/>
                <a:ea typeface="Arial"/>
                <a:cs typeface="Arial"/>
                <a:sym typeface="Arial"/>
              </a:rPr>
              <a:t>Vratislav Jagla - předseda kontrolní komise, Zdeněk Drozdek člen kontrolní komise (kooptovaný za Josefa Drozdka), Vlastimil Kusák - člen kontrolní komise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62" y="901299"/>
            <a:ext cx="7722876" cy="518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388" y="771225"/>
            <a:ext cx="6051225" cy="53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312" y="1343498"/>
            <a:ext cx="7151375" cy="50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207df0cf20b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263" y="152400"/>
            <a:ext cx="6467475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412" y="152400"/>
            <a:ext cx="4759175" cy="66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069"/>
            <a:ext cx="8839201" cy="510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Obnovení KČT - Praha -7.4.1990</a:t>
            </a:r>
            <a:endParaRPr/>
          </a:p>
        </p:txBody>
      </p: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Ustavující konference KČT oblasti Slezsko byla 10.března 1992 v Opavě, předseda Josef Drozdek. Ukončující konference byla dne 1.3.2003, předseda Ing. Jaroslav Matula.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Ustavující konference KČT oblasti Beskydy 28.února 1992          ve Frýdku Místku, předseda Ing. Pavel Konšel. Ukončující konference byla 8.3.2003, předseda Ing. Břetislav Boháč.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Ustavující konference KČT oblast Moravskoslezská byla </a:t>
            </a: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dne 2.2.2003 v Ostravě, vznikla sloučením obou výše jmenovaných oblastí, předseda Ing. Břetislav Boháč</a:t>
            </a: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300" y="662813"/>
            <a:ext cx="4003400" cy="553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207df0cf20b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867" y="152400"/>
            <a:ext cx="4608266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207df0cf20b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5280"/>
            <a:ext cx="8839199" cy="622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207df0cf20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626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7df0cf20b_0_62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300"/>
              <a:t>Děkuji za pozornost   </a:t>
            </a:r>
            <a:endParaRPr sz="6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7df0cf20b_0_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g207df0cf20b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7375" cy="67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07df0cf20b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00" y="0"/>
            <a:ext cx="6801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7df0cf20b_0_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KČT, oblast Moravskoslezská</a:t>
            </a:r>
            <a:endParaRPr/>
          </a:p>
        </p:txBody>
      </p:sp>
      <p:sp>
        <p:nvSpPr>
          <p:cNvPr id="137" name="Google Shape;137;g207df0cf20b_0_30"/>
          <p:cNvSpPr txBox="1"/>
          <p:nvPr>
            <p:ph idx="1" type="body"/>
          </p:nvPr>
        </p:nvSpPr>
        <p:spPr>
          <a:xfrm>
            <a:off x="116425" y="1939925"/>
            <a:ext cx="8934600" cy="438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Ustavující konference se uskutečnila 3.2.2003 v Ostravě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Nejvýznamnějšími akcemi byly zaměřeny na jubilea a historické události v Moravskoslezském kraji (autor Mgr. Jan Sládek) v období 2001 - 2020.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Byly uspořádány mezinárodní akce Eurorando, V. MZST, 1. MLST, XI. MZST, 40. ročník PP, 50. ročník Klondyke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Byla postavena Bezručova chata na Lysé hoře v Beskydech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7df0cf20b_0_51"/>
          <p:cNvSpPr txBox="1"/>
          <p:nvPr>
            <p:ph type="title"/>
          </p:nvPr>
        </p:nvSpPr>
        <p:spPr>
          <a:xfrm>
            <a:off x="154525" y="437400"/>
            <a:ext cx="87819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Členská základna 2003 - 2022</a:t>
            </a:r>
            <a:endParaRPr/>
          </a:p>
        </p:txBody>
      </p:sp>
      <p:graphicFrame>
        <p:nvGraphicFramePr>
          <p:cNvPr id="143" name="Google Shape;143;g207df0cf20b_0_51"/>
          <p:cNvGraphicFramePr/>
          <p:nvPr/>
        </p:nvGraphicFramePr>
        <p:xfrm>
          <a:off x="-50" y="1847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{3018441E-848F-47A1-8894-1F60383EEE7C}</a:tableStyleId>
              </a:tblPr>
              <a:tblGrid>
                <a:gridCol w="962025"/>
                <a:gridCol w="797450"/>
                <a:gridCol w="797450"/>
                <a:gridCol w="797450"/>
                <a:gridCol w="797450"/>
                <a:gridCol w="797450"/>
                <a:gridCol w="797450"/>
                <a:gridCol w="797450"/>
                <a:gridCol w="797450"/>
                <a:gridCol w="797450"/>
                <a:gridCol w="797450"/>
              </a:tblGrid>
              <a:tr h="710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rok</a:t>
                      </a:r>
                      <a:endParaRPr b="1"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2003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2004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2005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2006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2007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2008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2009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2011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2012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0:10"/>
                      </a:ext>
                    </a:extLst>
                  </a:tcPr>
                </a:tc>
              </a:tr>
              <a:tr h="710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členové</a:t>
                      </a:r>
                      <a:endParaRPr b="1"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5508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5071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4101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4837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4680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4523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4424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4583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4480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4160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:10"/>
                      </a:ext>
                    </a:extLst>
                  </a:tcPr>
                </a:tc>
              </a:tr>
              <a:tr h="710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odbory</a:t>
                      </a:r>
                      <a:endParaRPr b="1"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68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69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65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66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65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65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64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62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62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10"/>
                      </a:ext>
                    </a:extLst>
                  </a:tcPr>
                </a:tc>
              </a:tr>
              <a:tr h="65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10"/>
                      </a:ext>
                    </a:extLst>
                  </a:tcPr>
                </a:tc>
              </a:tr>
              <a:tr h="710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rok</a:t>
                      </a:r>
                      <a:endParaRPr b="1"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2013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2014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2015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2016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2017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2018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2019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2020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2021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2022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  <a:extLst>
                      <a:ext uri="http://customooxmlschemas.google.com/">
                        <go:slidesCustomData xmlns:go="http://customooxmlschemas.google.com/" cellId="143:4:10"/>
                      </a:ext>
                    </a:extLst>
                  </a:tcPr>
                </a:tc>
              </a:tr>
              <a:tr h="710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členové</a:t>
                      </a:r>
                      <a:endParaRPr b="1"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4559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4689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4782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4540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4607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4737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4826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4758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4465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4550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10"/>
                      </a:ext>
                    </a:extLst>
                  </a:tcPr>
                </a:tc>
              </a:tr>
              <a:tr h="710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odbory</a:t>
                      </a:r>
                      <a:endParaRPr b="1"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60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59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58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57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53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50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46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46</a:t>
                      </a:r>
                      <a:endParaRPr/>
                    </a:p>
                  </a:txBody>
                  <a:tcPr marT="91425" marB="91425" marR="28575" marL="28575" anchor="b">
                    <a:lnL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10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Složení výboru a revizní komise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volební období 2003-2006</a:t>
            </a:r>
            <a:endParaRPr/>
          </a:p>
        </p:txBody>
      </p:sp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Ing. Břetislav Boháč - předseda , Renata Kotalová – sekretariát, Mgr. Jan Sládek – místopředseda pro činnost, Ing. Jaroslav Matula – místopředseda pro organizaci, Alena Nalepová – místopředsedkyně pro ekonomiku, Ing. Michal Hamřík – klasifikace, Ing. Mojmír Nováček – mládež (KR A-TOM) Miroslav Karas – značení, Jiří Stejskalík – technická sekce, Drahomíra Hrubá – členka výboru, Ing. Petr Holuša – propagace, web, Mgr. Jitka Musilová – mezinárodní činnost, Jan Klega – člen výboru,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Jaroslav Konečný – předseda revizní komise, Miloslava Sedlačíková – členka RK, František Dvouletý – člen RK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791b395a1_0_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Složení výboru a revizní komise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volební období 2007-2010</a:t>
            </a:r>
            <a:endParaRPr/>
          </a:p>
        </p:txBody>
      </p:sp>
      <p:sp>
        <p:nvSpPr>
          <p:cNvPr id="155" name="Google Shape;155;g20791b395a1_0_9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Ing. Břetislav Boháč - předseda , Renata Kotalová – sekretariát, Jan Koutný – místopředseda pro činnost, Jan Klega – místopředseda pro organizaci, Alena Nalepová – ekonomika, Josef Čigelský – klasifikace, Ing. Mojmír Nováček – mládež (KR A-TOM) Miroslav Karas – značení, Jiří Stejskalík – technická sekce, Zdeněk Drozdek – člen výboru- program, Jiří Němec – člen výboru - technická sekce,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Mgr. Jitka Musilová – předsedkyně revizní komise, Miloslava Sedlačíková – členka RK, Josef Drozdek – člen RK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07df0cf20b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00"/>
            <a:ext cx="9144001" cy="6480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ok">
  <a:themeElements>
    <a:clrScheme name="Tok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ok">
  <a:themeElements>
    <a:clrScheme name="Tok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2023-02-07T18:55:19Z</dcterms:created>
  <dc:creator>Boháč Břetislav</dc:creator>
</cp:coreProperties>
</file>