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81" r:id="rId3"/>
    <p:sldId id="283" r:id="rId4"/>
    <p:sldId id="282" r:id="rId5"/>
    <p:sldId id="284" r:id="rId6"/>
    <p:sldId id="285" r:id="rId7"/>
    <p:sldId id="286" r:id="rId8"/>
    <p:sldId id="292" r:id="rId9"/>
    <p:sldId id="300" r:id="rId10"/>
    <p:sldId id="287" r:id="rId11"/>
    <p:sldId id="288" r:id="rId12"/>
    <p:sldId id="289" r:id="rId13"/>
    <p:sldId id="290" r:id="rId14"/>
    <p:sldId id="291" r:id="rId15"/>
    <p:sldId id="293" r:id="rId16"/>
    <p:sldId id="294" r:id="rId1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8257" autoAdjust="0"/>
  </p:normalViewPr>
  <p:slideViewPr>
    <p:cSldViewPr snapToGrid="0">
      <p:cViewPr varScale="1">
        <p:scale>
          <a:sx n="78" d="100"/>
          <a:sy n="78" d="100"/>
        </p:scale>
        <p:origin x="87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02BD2-BF8E-4357-8ACB-B0E82D83B23B}" type="datetimeFigureOut">
              <a:rPr lang="cs-CZ" smtClean="0"/>
              <a:t>12.2.2023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ECAE0-41C6-4A5E-81E8-6C2D82EC66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561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02BD2-BF8E-4357-8ACB-B0E82D83B23B}" type="datetimeFigureOut">
              <a:rPr lang="cs-CZ" smtClean="0"/>
              <a:t>12.2.2023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ECAE0-41C6-4A5E-81E8-6C2D82EC66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7317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02BD2-BF8E-4357-8ACB-B0E82D83B23B}" type="datetimeFigureOut">
              <a:rPr lang="cs-CZ" smtClean="0"/>
              <a:t>12.2.2023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ECAE0-41C6-4A5E-81E8-6C2D82EC66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4184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02BD2-BF8E-4357-8ACB-B0E82D83B23B}" type="datetimeFigureOut">
              <a:rPr lang="cs-CZ" smtClean="0"/>
              <a:t>12.2.2023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ECAE0-41C6-4A5E-81E8-6C2D82EC66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6154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02BD2-BF8E-4357-8ACB-B0E82D83B23B}" type="datetimeFigureOut">
              <a:rPr lang="cs-CZ" smtClean="0"/>
              <a:t>12.2.2023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ECAE0-41C6-4A5E-81E8-6C2D82EC66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6072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02BD2-BF8E-4357-8ACB-B0E82D83B23B}" type="datetimeFigureOut">
              <a:rPr lang="cs-CZ" smtClean="0"/>
              <a:t>12.2.2023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ECAE0-41C6-4A5E-81E8-6C2D82EC66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0338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02BD2-BF8E-4357-8ACB-B0E82D83B23B}" type="datetimeFigureOut">
              <a:rPr lang="cs-CZ" smtClean="0"/>
              <a:t>12.2.2023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ECAE0-41C6-4A5E-81E8-6C2D82EC66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5964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02BD2-BF8E-4357-8ACB-B0E82D83B23B}" type="datetimeFigureOut">
              <a:rPr lang="cs-CZ" smtClean="0"/>
              <a:t>12.2.2023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ECAE0-41C6-4A5E-81E8-6C2D82EC66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4125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02BD2-BF8E-4357-8ACB-B0E82D83B23B}" type="datetimeFigureOut">
              <a:rPr lang="cs-CZ" smtClean="0"/>
              <a:t>12.2.2023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ECAE0-41C6-4A5E-81E8-6C2D82EC66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8281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02BD2-BF8E-4357-8ACB-B0E82D83B23B}" type="datetimeFigureOut">
              <a:rPr lang="cs-CZ" smtClean="0"/>
              <a:t>12.2.2023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ECAE0-41C6-4A5E-81E8-6C2D82EC66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1531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02BD2-BF8E-4357-8ACB-B0E82D83B23B}" type="datetimeFigureOut">
              <a:rPr lang="cs-CZ" smtClean="0"/>
              <a:t>12.2.2023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ECAE0-41C6-4A5E-81E8-6C2D82EC66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552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02BD2-BF8E-4357-8ACB-B0E82D83B23B}" type="datetimeFigureOut">
              <a:rPr lang="cs-CZ" smtClean="0"/>
              <a:t>12.2.2023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ECAE0-41C6-4A5E-81E8-6C2D82EC66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9036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f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58968" y="437660"/>
            <a:ext cx="9859993" cy="1408394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Comic Sans MS" panose="030F0702030302020204" pitchFamily="66" charset="0"/>
              </a:rPr>
              <a:t>Mobilní aplikace v turistice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5279366"/>
            <a:ext cx="9144000" cy="1104182"/>
          </a:xfrm>
        </p:spPr>
        <p:txBody>
          <a:bodyPr>
            <a:normAutofit/>
          </a:bodyPr>
          <a:lstStyle/>
          <a:p>
            <a:r>
              <a:rPr lang="cs-CZ" sz="3200" dirty="0" smtClean="0">
                <a:latin typeface="Comic Sans MS" panose="030F0702030302020204" pitchFamily="66" charset="0"/>
              </a:rPr>
              <a:t>KČT, oblast Moravskoslezská</a:t>
            </a:r>
          </a:p>
          <a:p>
            <a:r>
              <a:rPr lang="cs-CZ" sz="3200" dirty="0" smtClean="0">
                <a:latin typeface="Comic Sans MS" panose="030F0702030302020204" pitchFamily="66" charset="0"/>
              </a:rPr>
              <a:t>Oblastní konference 12. 2. 2023</a:t>
            </a:r>
            <a:endParaRPr lang="cs-CZ" sz="32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404" y="2523736"/>
            <a:ext cx="2458154" cy="2450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96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omic Sans MS" panose="030F0702030302020204" pitchFamily="66" charset="0"/>
              </a:rPr>
              <a:t>Využití MA s liniovým záznamem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07366" y="1825624"/>
            <a:ext cx="10646434" cy="4189414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Comic Sans MS" panose="030F0702030302020204" pitchFamily="66" charset="0"/>
              </a:rPr>
              <a:t>Plnohodnotný doklad o absolvování pochodu</a:t>
            </a:r>
          </a:p>
          <a:p>
            <a:endParaRPr lang="cs-CZ" dirty="0">
              <a:latin typeface="Comic Sans MS" panose="030F0702030302020204" pitchFamily="66" charset="0"/>
            </a:endParaRPr>
          </a:p>
          <a:p>
            <a:r>
              <a:rPr lang="cs-CZ" dirty="0" smtClean="0">
                <a:latin typeface="Comic Sans MS" panose="030F0702030302020204" pitchFamily="66" charset="0"/>
              </a:rPr>
              <a:t>Záznam se dá zaslat pořadateli e-mailem v JPG</a:t>
            </a:r>
          </a:p>
          <a:p>
            <a:endParaRPr lang="cs-CZ" dirty="0">
              <a:latin typeface="Comic Sans MS" panose="030F0702030302020204" pitchFamily="66" charset="0"/>
            </a:endParaRPr>
          </a:p>
          <a:p>
            <a:r>
              <a:rPr lang="cs-CZ" dirty="0" smtClean="0">
                <a:latin typeface="Comic Sans MS" panose="030F0702030302020204" pitchFamily="66" charset="0"/>
              </a:rPr>
              <a:t>Pochody lze rozvolnit do delšího období (např. 2 – 3 týdny)</a:t>
            </a:r>
          </a:p>
          <a:p>
            <a:endParaRPr lang="cs-CZ" b="1" dirty="0" smtClean="0">
              <a:latin typeface="Comic Sans MS" panose="030F0702030302020204" pitchFamily="66" charset="0"/>
            </a:endParaRPr>
          </a:p>
          <a:p>
            <a:r>
              <a:rPr lang="cs-CZ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Informace o uznatelnosti digitálního záznamu je potřeba uvést do propozic</a:t>
            </a:r>
          </a:p>
          <a:p>
            <a:endParaRPr lang="cs-CZ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33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omic Sans MS" panose="030F0702030302020204" pitchFamily="66" charset="0"/>
              </a:rPr>
              <a:t>Mobilní aplikace s bodovým záznamem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3320404"/>
            <a:ext cx="10646434" cy="3414691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>
                <a:latin typeface="Comic Sans MS" panose="030F0702030302020204" pitchFamily="66" charset="0"/>
              </a:rPr>
              <a:t>Zaznamenávají výstup na vrchol (místo s přesně definovanými souřadnicemi)</a:t>
            </a:r>
          </a:p>
          <a:p>
            <a:endParaRPr lang="cs-CZ" dirty="0" smtClean="0">
              <a:latin typeface="Comic Sans MS" panose="030F0702030302020204" pitchFamily="66" charset="0"/>
            </a:endParaRPr>
          </a:p>
          <a:p>
            <a:r>
              <a:rPr lang="cs-CZ" dirty="0" smtClean="0">
                <a:latin typeface="Comic Sans MS" panose="030F0702030302020204" pitchFamily="66" charset="0"/>
              </a:rPr>
              <a:t>Kolem každého vrcholu (místa) je rádius, kde je možno provést potvrzení (</a:t>
            </a:r>
            <a:r>
              <a:rPr lang="cs-CZ" dirty="0" err="1" smtClean="0">
                <a:latin typeface="Comic Sans MS" panose="030F0702030302020204" pitchFamily="66" charset="0"/>
              </a:rPr>
              <a:t>Peakpoint</a:t>
            </a:r>
            <a:r>
              <a:rPr lang="cs-CZ" dirty="0">
                <a:latin typeface="Comic Sans MS" panose="030F0702030302020204" pitchFamily="66" charset="0"/>
              </a:rPr>
              <a:t> </a:t>
            </a:r>
            <a:r>
              <a:rPr lang="cs-CZ" dirty="0" smtClean="0">
                <a:latin typeface="Comic Sans MS" panose="030F0702030302020204" pitchFamily="66" charset="0"/>
              </a:rPr>
              <a:t>200 m, </a:t>
            </a:r>
            <a:r>
              <a:rPr lang="cs-CZ" dirty="0" err="1" smtClean="0">
                <a:latin typeface="Comic Sans MS" panose="030F0702030302020204" pitchFamily="66" charset="0"/>
              </a:rPr>
              <a:t>Horobraní</a:t>
            </a:r>
            <a:r>
              <a:rPr lang="cs-CZ" dirty="0" smtClean="0">
                <a:latin typeface="Comic Sans MS" panose="030F0702030302020204" pitchFamily="66" charset="0"/>
              </a:rPr>
              <a:t> 50 m)</a:t>
            </a:r>
          </a:p>
          <a:p>
            <a:endParaRPr lang="cs-CZ" dirty="0">
              <a:latin typeface="Comic Sans MS" panose="030F0702030302020204" pitchFamily="66" charset="0"/>
            </a:endParaRPr>
          </a:p>
          <a:p>
            <a:r>
              <a:rPr lang="cs-CZ" dirty="0" smtClean="0">
                <a:latin typeface="Comic Sans MS" panose="030F0702030302020204" pitchFamily="66" charset="0"/>
              </a:rPr>
              <a:t>Zaznamenává se přesné datum a čas výstupu</a:t>
            </a:r>
          </a:p>
          <a:p>
            <a:endParaRPr lang="cs-CZ" dirty="0">
              <a:latin typeface="Comic Sans MS" panose="030F0702030302020204" pitchFamily="66" charset="0"/>
            </a:endParaRPr>
          </a:p>
          <a:p>
            <a:r>
              <a:rPr lang="cs-CZ" dirty="0" smtClean="0">
                <a:latin typeface="Comic Sans MS" panose="030F0702030302020204" pitchFamily="66" charset="0"/>
              </a:rPr>
              <a:t>Vhodný pro hvězdicové výstupy (Bezručův </a:t>
            </a:r>
            <a:r>
              <a:rPr lang="cs-CZ" dirty="0" err="1" smtClean="0">
                <a:latin typeface="Comic Sans MS" panose="030F0702030302020204" pitchFamily="66" charset="0"/>
              </a:rPr>
              <a:t>výplaz</a:t>
            </a:r>
            <a:r>
              <a:rPr lang="cs-CZ" dirty="0" smtClean="0">
                <a:latin typeface="Comic Sans MS" panose="030F0702030302020204" pitchFamily="66" charset="0"/>
              </a:rPr>
              <a:t>, Beskydský </a:t>
            </a:r>
            <a:r>
              <a:rPr lang="cs-CZ" dirty="0" err="1" smtClean="0">
                <a:latin typeface="Comic Sans MS" panose="030F0702030302020204" pitchFamily="66" charset="0"/>
              </a:rPr>
              <a:t>Mt</a:t>
            </a:r>
            <a:r>
              <a:rPr lang="cs-CZ" dirty="0" smtClean="0">
                <a:latin typeface="Comic Sans MS" panose="030F0702030302020204" pitchFamily="66" charset="0"/>
              </a:rPr>
              <a:t>. </a:t>
            </a:r>
            <a:r>
              <a:rPr lang="cs-CZ" dirty="0" err="1" smtClean="0">
                <a:latin typeface="Comic Sans MS" panose="030F0702030302020204" pitchFamily="66" charset="0"/>
              </a:rPr>
              <a:t>Blanc</a:t>
            </a:r>
            <a:r>
              <a:rPr lang="cs-CZ" dirty="0" smtClean="0">
                <a:latin typeface="Comic Sans MS" panose="030F0702030302020204" pitchFamily="66" charset="0"/>
              </a:rPr>
              <a:t>, Palackého stezka, TTO, OTO</a:t>
            </a:r>
            <a:endParaRPr lang="cs-CZ" dirty="0">
              <a:latin typeface="Comic Sans MS" panose="030F0702030302020204" pitchFamily="66" charset="0"/>
            </a:endParaRPr>
          </a:p>
          <a:p>
            <a:endParaRPr lang="cs-CZ" dirty="0" smtClean="0">
              <a:latin typeface="Comic Sans MS" panose="030F0702030302020204" pitchFamily="66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66491"/>
            <a:ext cx="1435695" cy="1435695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788" y="1437392"/>
            <a:ext cx="1566251" cy="156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59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omic Sans MS" panose="030F0702030302020204" pitchFamily="66" charset="0"/>
              </a:rPr>
              <a:t>Digitální záznam výstupu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945" y="1986116"/>
            <a:ext cx="2660294" cy="4729412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013" y="2010236"/>
            <a:ext cx="2133600" cy="462279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231" y="2052841"/>
            <a:ext cx="2113937" cy="4580196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2310581" y="1481130"/>
            <a:ext cx="16026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 smtClean="0">
                <a:latin typeface="Comic Sans MS" panose="030F0702030302020204" pitchFamily="66" charset="0"/>
              </a:rPr>
              <a:t>Peakpoint</a:t>
            </a:r>
            <a:endParaRPr lang="cs-CZ" sz="2000" dirty="0">
              <a:latin typeface="Comic Sans MS" panose="030F0702030302020204" pitchFamily="66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7477433" y="1429050"/>
            <a:ext cx="16026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 smtClean="0">
                <a:latin typeface="Comic Sans MS" panose="030F0702030302020204" pitchFamily="66" charset="0"/>
              </a:rPr>
              <a:t>Horobraní</a:t>
            </a:r>
            <a:endParaRPr lang="cs-CZ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48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omic Sans MS" panose="030F0702030302020204" pitchFamily="66" charset="0"/>
              </a:rPr>
              <a:t>Získání potvrzení v </a:t>
            </a:r>
            <a:r>
              <a:rPr lang="cs-CZ" dirty="0" err="1" smtClean="0">
                <a:latin typeface="Comic Sans MS" panose="030F0702030302020204" pitchFamily="66" charset="0"/>
              </a:rPr>
              <a:t>Peakpointu</a:t>
            </a: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60154"/>
            <a:ext cx="2855598" cy="5076620"/>
          </a:xfr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877" y="1560154"/>
            <a:ext cx="2831691" cy="5034117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647" y="1560154"/>
            <a:ext cx="2828559" cy="5028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08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omic Sans MS" panose="030F0702030302020204" pitchFamily="66" charset="0"/>
              </a:rPr>
              <a:t>Profil vrcholu (</a:t>
            </a:r>
            <a:r>
              <a:rPr lang="cs-CZ" dirty="0" err="1" smtClean="0">
                <a:latin typeface="Comic Sans MS" panose="030F0702030302020204" pitchFamily="66" charset="0"/>
              </a:rPr>
              <a:t>Peakpoint</a:t>
            </a:r>
            <a:r>
              <a:rPr lang="cs-CZ" dirty="0" smtClean="0">
                <a:latin typeface="Comic Sans MS" panose="030F0702030302020204" pitchFamily="66" charset="0"/>
              </a:rPr>
              <a:t>)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20825"/>
            <a:ext cx="2805822" cy="4988130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870" y="1520825"/>
            <a:ext cx="2792362" cy="496419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080" y="1520825"/>
            <a:ext cx="2792361" cy="496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44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omic Sans MS" panose="030F0702030302020204" pitchFamily="66" charset="0"/>
              </a:rPr>
              <a:t>Mapa s </a:t>
            </a:r>
            <a:r>
              <a:rPr lang="cs-CZ" dirty="0" err="1" smtClean="0">
                <a:latin typeface="Comic Sans MS" panose="030F0702030302020204" pitchFamily="66" charset="0"/>
              </a:rPr>
              <a:t>Peakpointy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81" y="1461831"/>
            <a:ext cx="10235360" cy="5125782"/>
          </a:xfrm>
        </p:spPr>
      </p:pic>
    </p:spTree>
    <p:extLst>
      <p:ext uri="{BB962C8B-B14F-4D97-AF65-F5344CB8AC3E}">
        <p14:creationId xmlns:p14="http://schemas.microsoft.com/office/powerpoint/2010/main" val="314230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omic Sans MS" panose="030F0702030302020204" pitchFamily="66" charset="0"/>
              </a:rPr>
              <a:t>Pojďme na chaty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773" y="1799304"/>
            <a:ext cx="6119469" cy="4326193"/>
          </a:xfrm>
        </p:spPr>
      </p:pic>
      <p:sp>
        <p:nvSpPr>
          <p:cNvPr id="4" name="TextovéPole 3"/>
          <p:cNvSpPr txBox="1"/>
          <p:nvPr/>
        </p:nvSpPr>
        <p:spPr>
          <a:xfrm>
            <a:off x="838200" y="1799304"/>
            <a:ext cx="463836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Comic Sans MS" panose="030F0702030302020204" pitchFamily="66" charset="0"/>
              </a:rPr>
              <a:t>Projekt na podporu a poznání turistických chat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2400" dirty="0" smtClean="0">
              <a:latin typeface="Comic Sans MS" panose="030F0702030302020204" pitchFamily="66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2400" dirty="0">
              <a:latin typeface="Comic Sans MS" panose="030F0702030302020204" pitchFamily="66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Comic Sans MS" panose="030F0702030302020204" pitchFamily="66" charset="0"/>
              </a:rPr>
              <a:t>Využívá MA </a:t>
            </a:r>
            <a:r>
              <a:rPr lang="cs-CZ" sz="2400" dirty="0" err="1" smtClean="0">
                <a:latin typeface="Comic Sans MS" panose="030F0702030302020204" pitchFamily="66" charset="0"/>
              </a:rPr>
              <a:t>Peakpoint</a:t>
            </a:r>
            <a:endParaRPr lang="cs-CZ" sz="2400" dirty="0" smtClean="0">
              <a:latin typeface="Comic Sans MS" panose="030F0702030302020204" pitchFamily="66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2400" dirty="0" smtClean="0">
              <a:latin typeface="Comic Sans MS" panose="030F0702030302020204" pitchFamily="66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2400" dirty="0">
              <a:latin typeface="Comic Sans MS" panose="030F0702030302020204" pitchFamily="66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Comic Sans MS" panose="030F0702030302020204" pitchFamily="66" charset="0"/>
              </a:rPr>
              <a:t>V r. 2023 mají soutěžící za úkol navštívit 6 z 9 turistických chat a návštěvu potvrdit v </a:t>
            </a:r>
            <a:r>
              <a:rPr lang="cs-CZ" sz="2400" dirty="0" err="1" smtClean="0">
                <a:latin typeface="Comic Sans MS" panose="030F0702030302020204" pitchFamily="66" charset="0"/>
              </a:rPr>
              <a:t>Peakpointu</a:t>
            </a:r>
            <a:endParaRPr lang="cs-CZ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3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omic Sans MS" panose="030F0702030302020204" pitchFamily="66" charset="0"/>
              </a:rPr>
              <a:t>Co jsou (</a:t>
            </a:r>
            <a:r>
              <a:rPr lang="cs-CZ" dirty="0" err="1" smtClean="0">
                <a:latin typeface="Comic Sans MS" panose="030F0702030302020204" pitchFamily="66" charset="0"/>
              </a:rPr>
              <a:t>outdoorové</a:t>
            </a:r>
            <a:r>
              <a:rPr lang="cs-CZ" dirty="0" smtClean="0">
                <a:latin typeface="Comic Sans MS" panose="030F0702030302020204" pitchFamily="66" charset="0"/>
              </a:rPr>
              <a:t>) mobilní aplikace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07366" y="1825623"/>
            <a:ext cx="10646434" cy="3893689"/>
          </a:xfrm>
        </p:spPr>
        <p:txBody>
          <a:bodyPr>
            <a:normAutofit lnSpcReduction="10000"/>
          </a:bodyPr>
          <a:lstStyle/>
          <a:p>
            <a:r>
              <a:rPr lang="cs-CZ" dirty="0" smtClean="0">
                <a:latin typeface="Comic Sans MS" panose="030F0702030302020204" pitchFamily="66" charset="0"/>
              </a:rPr>
              <a:t>Nástroje, které zaznamenávají pohyb v terénu</a:t>
            </a:r>
          </a:p>
          <a:p>
            <a:endParaRPr lang="cs-CZ" dirty="0" smtClean="0">
              <a:latin typeface="Comic Sans MS" panose="030F0702030302020204" pitchFamily="66" charset="0"/>
            </a:endParaRPr>
          </a:p>
          <a:p>
            <a:r>
              <a:rPr lang="cs-CZ" dirty="0" smtClean="0">
                <a:latin typeface="Comic Sans MS" panose="030F0702030302020204" pitchFamily="66" charset="0"/>
              </a:rPr>
              <a:t>Pracují na principu záznamu GPS</a:t>
            </a:r>
            <a:endParaRPr lang="cs-CZ" dirty="0" smtClean="0"/>
          </a:p>
          <a:p>
            <a:endParaRPr lang="cs-CZ" dirty="0" smtClean="0">
              <a:latin typeface="Comic Sans MS" panose="030F0702030302020204" pitchFamily="66" charset="0"/>
            </a:endParaRPr>
          </a:p>
          <a:p>
            <a:r>
              <a:rPr lang="cs-CZ" dirty="0" smtClean="0">
                <a:latin typeface="Comic Sans MS" panose="030F0702030302020204" pitchFamily="66" charset="0"/>
              </a:rPr>
              <a:t>Představují zajímavou alternativu k tradičním (papírovým) postupům</a:t>
            </a:r>
          </a:p>
          <a:p>
            <a:endParaRPr lang="cs-CZ" dirty="0">
              <a:latin typeface="Comic Sans MS" panose="030F0702030302020204" pitchFamily="66" charset="0"/>
            </a:endParaRPr>
          </a:p>
          <a:p>
            <a:r>
              <a:rPr lang="cs-CZ" dirty="0" smtClean="0">
                <a:latin typeface="Comic Sans MS" panose="030F0702030302020204" pitchFamily="66" charset="0"/>
              </a:rPr>
              <a:t>Kategorie – s liniovým a bodovým záznamem</a:t>
            </a:r>
          </a:p>
          <a:p>
            <a:endParaRPr lang="cs-CZ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62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omic Sans MS" panose="030F0702030302020204" pitchFamily="66" charset="0"/>
              </a:rPr>
              <a:t>Mobilní aplikace s liniovým záznamem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4215141"/>
            <a:ext cx="10646434" cy="2116648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Comic Sans MS" panose="030F0702030302020204" pitchFamily="66" charset="0"/>
              </a:rPr>
              <a:t>Umožňuje zachytit celou trasu pochodu</a:t>
            </a:r>
          </a:p>
          <a:p>
            <a:endParaRPr lang="cs-CZ" dirty="0" smtClean="0">
              <a:latin typeface="Comic Sans MS" panose="030F0702030302020204" pitchFamily="66" charset="0"/>
            </a:endParaRPr>
          </a:p>
          <a:p>
            <a:r>
              <a:rPr lang="cs-CZ" dirty="0" smtClean="0">
                <a:latin typeface="Comic Sans MS" panose="030F0702030302020204" pitchFamily="66" charset="0"/>
              </a:rPr>
              <a:t>Zachytí všechny odbočky (vč. bloudění)</a:t>
            </a:r>
          </a:p>
          <a:p>
            <a:endParaRPr lang="cs-CZ" dirty="0">
              <a:latin typeface="Comic Sans MS" panose="030F0702030302020204" pitchFamily="66" charset="0"/>
            </a:endParaRPr>
          </a:p>
          <a:p>
            <a:endParaRPr lang="cs-CZ" dirty="0" smtClean="0">
              <a:latin typeface="Comic Sans MS" panose="030F0702030302020204" pitchFamily="66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09" y="1466491"/>
            <a:ext cx="1508185" cy="150818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683" y="1466491"/>
            <a:ext cx="1475117" cy="147511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989" y="1466491"/>
            <a:ext cx="1449237" cy="144923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415" y="1466492"/>
            <a:ext cx="2587925" cy="1451461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529" y="1466491"/>
            <a:ext cx="1464617" cy="143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57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omic Sans MS" panose="030F0702030302020204" pitchFamily="66" charset="0"/>
              </a:rPr>
              <a:t>Mobilní aplikace s liniovým záznamem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07366" y="1825624"/>
            <a:ext cx="10646434" cy="4189414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Comic Sans MS" panose="030F0702030302020204" pitchFamily="66" charset="0"/>
              </a:rPr>
              <a:t>Nepřesnosti vznikají u různé rychlosti pohybu (kolo, pěšky)</a:t>
            </a:r>
          </a:p>
          <a:p>
            <a:endParaRPr lang="cs-CZ" dirty="0">
              <a:latin typeface="Comic Sans MS" panose="030F0702030302020204" pitchFamily="66" charset="0"/>
            </a:endParaRPr>
          </a:p>
          <a:p>
            <a:r>
              <a:rPr lang="cs-CZ" dirty="0" smtClean="0">
                <a:latin typeface="Comic Sans MS" panose="030F0702030302020204" pitchFamily="66" charset="0"/>
              </a:rPr>
              <a:t>Nepřesnosti v zástavbě, v lese</a:t>
            </a:r>
          </a:p>
          <a:p>
            <a:endParaRPr lang="cs-CZ" dirty="0">
              <a:latin typeface="Comic Sans MS" panose="030F0702030302020204" pitchFamily="66" charset="0"/>
            </a:endParaRPr>
          </a:p>
          <a:p>
            <a:r>
              <a:rPr lang="cs-CZ" dirty="0" smtClean="0">
                <a:latin typeface="Comic Sans MS" panose="030F0702030302020204" pitchFamily="66" charset="0"/>
              </a:rPr>
              <a:t>U některých MA se při zastavení záznam přeruší (pes)</a:t>
            </a:r>
          </a:p>
          <a:p>
            <a:endParaRPr lang="cs-CZ" dirty="0" smtClean="0">
              <a:latin typeface="Comic Sans MS" panose="030F0702030302020204" pitchFamily="66" charset="0"/>
            </a:endParaRPr>
          </a:p>
          <a:p>
            <a:r>
              <a:rPr lang="cs-CZ" dirty="0" smtClean="0">
                <a:latin typeface="Comic Sans MS" panose="030F0702030302020204" pitchFamily="66" charset="0"/>
              </a:rPr>
              <a:t>Vhodný pro dálkové pochody (Okolo Mořkova, Bílovecká 50, </a:t>
            </a:r>
            <a:r>
              <a:rPr lang="cs-CZ" dirty="0" err="1" smtClean="0">
                <a:latin typeface="Comic Sans MS" panose="030F0702030302020204" pitchFamily="66" charset="0"/>
              </a:rPr>
              <a:t>Brušperský</a:t>
            </a:r>
            <a:r>
              <a:rPr lang="cs-CZ" dirty="0" smtClean="0">
                <a:latin typeface="Comic Sans MS" panose="030F0702030302020204" pitchFamily="66" charset="0"/>
              </a:rPr>
              <a:t> tulák, hřebenové přechody</a:t>
            </a:r>
          </a:p>
          <a:p>
            <a:endParaRPr lang="cs-CZ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62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omic Sans MS" panose="030F0702030302020204" pitchFamily="66" charset="0"/>
              </a:rPr>
              <a:t>Papírové propozice dálkového pochodu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23701"/>
            <a:ext cx="7365521" cy="5191504"/>
          </a:xfrm>
        </p:spPr>
      </p:pic>
    </p:spTree>
    <p:extLst>
      <p:ext uri="{BB962C8B-B14F-4D97-AF65-F5344CB8AC3E}">
        <p14:creationId xmlns:p14="http://schemas.microsoft.com/office/powerpoint/2010/main" val="110059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omic Sans MS" panose="030F0702030302020204" pitchFamily="66" charset="0"/>
              </a:rPr>
              <a:t>Digitální záznam trasy</a:t>
            </a:r>
            <a:endParaRPr lang="cs-CZ" dirty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49579"/>
            <a:ext cx="2816153" cy="5006495"/>
          </a:xfr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090" y="1549579"/>
            <a:ext cx="2834767" cy="5039586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357" y="1540452"/>
            <a:ext cx="2821288" cy="501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55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omic Sans MS" panose="030F0702030302020204" pitchFamily="66" charset="0"/>
              </a:rPr>
              <a:t>Digitální záznam trasy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805" y="1540953"/>
            <a:ext cx="2839829" cy="5048586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784" y="365125"/>
            <a:ext cx="897080" cy="632316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942" y="365125"/>
            <a:ext cx="908536" cy="632316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75" t="-126" r="875" b="69836"/>
          <a:stretch/>
        </p:blipFill>
        <p:spPr>
          <a:xfrm>
            <a:off x="4332940" y="1515176"/>
            <a:ext cx="2407044" cy="507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88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omic Sans MS" panose="030F0702030302020204" pitchFamily="66" charset="0"/>
              </a:rPr>
              <a:t>Digitální záznam </a:t>
            </a:r>
            <a:r>
              <a:rPr lang="cs-CZ" dirty="0" smtClean="0">
                <a:latin typeface="Comic Sans MS" panose="030F0702030302020204" pitchFamily="66" charset="0"/>
              </a:rPr>
              <a:t>trasy – </a:t>
            </a:r>
            <a:r>
              <a:rPr lang="cs-CZ" dirty="0" smtClean="0">
                <a:latin typeface="Comic Sans MS" panose="030F0702030302020204" pitchFamily="66" charset="0"/>
              </a:rPr>
              <a:t>PP Krupka</a:t>
            </a: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934" y="1690688"/>
            <a:ext cx="2787143" cy="4954922"/>
          </a:xfr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168" y="1690689"/>
            <a:ext cx="2787144" cy="4954922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7404" y="1690688"/>
            <a:ext cx="2787144" cy="4954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86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omic Sans MS" panose="030F0702030302020204" pitchFamily="66" charset="0"/>
              </a:rPr>
              <a:t>Digitální záznam – </a:t>
            </a:r>
            <a:r>
              <a:rPr lang="cs-CZ" dirty="0" smtClean="0">
                <a:latin typeface="Comic Sans MS" panose="030F0702030302020204" pitchFamily="66" charset="0"/>
              </a:rPr>
              <a:t>profil v počítači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77"/>
          <a:stretch/>
        </p:blipFill>
        <p:spPr>
          <a:xfrm>
            <a:off x="838200" y="1414071"/>
            <a:ext cx="9313172" cy="5242367"/>
          </a:xfrm>
        </p:spPr>
      </p:pic>
    </p:spTree>
    <p:extLst>
      <p:ext uri="{BB962C8B-B14F-4D97-AF65-F5344CB8AC3E}">
        <p14:creationId xmlns:p14="http://schemas.microsoft.com/office/powerpoint/2010/main" val="358797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828</TotalTime>
  <Words>295</Words>
  <Application>Microsoft Office PowerPoint</Application>
  <PresentationFormat>Širokoúhlá obrazovka</PresentationFormat>
  <Paragraphs>58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Comic Sans MS</vt:lpstr>
      <vt:lpstr>Motiv Office</vt:lpstr>
      <vt:lpstr>Mobilní aplikace v turistice</vt:lpstr>
      <vt:lpstr>Co jsou (outdoorové) mobilní aplikace</vt:lpstr>
      <vt:lpstr>Mobilní aplikace s liniovým záznamem</vt:lpstr>
      <vt:lpstr>Mobilní aplikace s liniovým záznamem</vt:lpstr>
      <vt:lpstr>Papírové propozice dálkového pochodu</vt:lpstr>
      <vt:lpstr>Digitální záznam trasy</vt:lpstr>
      <vt:lpstr>Digitální záznam trasy</vt:lpstr>
      <vt:lpstr>Digitální záznam trasy – PP Krupka</vt:lpstr>
      <vt:lpstr>Digitální záznam – profil v počítači</vt:lpstr>
      <vt:lpstr>Využití MA s liniovým záznamem</vt:lpstr>
      <vt:lpstr>Mobilní aplikace s bodovým záznamem</vt:lpstr>
      <vt:lpstr>Digitální záznam výstupu</vt:lpstr>
      <vt:lpstr>Získání potvrzení v Peakpointu</vt:lpstr>
      <vt:lpstr>Profil vrcholu (Peakpoint)</vt:lpstr>
      <vt:lpstr>Mapa s Peakpointy</vt:lpstr>
      <vt:lpstr>Pojďme na chaty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Digitalizace turistiky</dc:title>
  <dc:creator>Turista strihač</dc:creator>
  <cp:lastModifiedBy>Turista strihač</cp:lastModifiedBy>
  <cp:revision>119</cp:revision>
  <dcterms:created xsi:type="dcterms:W3CDTF">2019-10-25T19:00:09Z</dcterms:created>
  <dcterms:modified xsi:type="dcterms:W3CDTF">2023-02-12T15:58:33Z</dcterms:modified>
</cp:coreProperties>
</file>